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</p:sldIdLst>
  <p:sldSz cx="9144000" cy="6858000" type="screen4x3"/>
  <p:notesSz cx="9144000" cy="6858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74"/>
  </p:normalViewPr>
  <p:slideViewPr>
    <p:cSldViewPr>
      <p:cViewPr varScale="1">
        <p:scale>
          <a:sx n="124" d="100"/>
          <a:sy n="124" d="100"/>
        </p:scale>
        <p:origin x="1824" y="16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2125980"/>
            <a:ext cx="77724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11/24/21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1" i="0" u="heavy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11/24/21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1" i="0" u="heavy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11/24/21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1" i="0" u="heavy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11/24/21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17436" y="2276855"/>
            <a:ext cx="9091511" cy="11506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3959724" y="2786125"/>
            <a:ext cx="4879475" cy="6413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4142673" y="195950"/>
            <a:ext cx="1346774" cy="13461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10667" y="3424427"/>
            <a:ext cx="9098280" cy="296722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3826764" y="3427475"/>
            <a:ext cx="5018532" cy="50444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g object 21"/>
          <p:cNvSpPr/>
          <p:nvPr/>
        </p:nvSpPr>
        <p:spPr>
          <a:xfrm>
            <a:off x="6484620" y="4074413"/>
            <a:ext cx="2308859" cy="84963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11/24/21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‹N°›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566947" y="331914"/>
            <a:ext cx="2010105" cy="6965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1" i="0" u="heavy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56660" y="1482280"/>
            <a:ext cx="8230679" cy="20567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11/24/21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‹N°›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78533" y="6052870"/>
            <a:ext cx="1163320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b="1" spc="85" dirty="0">
                <a:latin typeface="Times New Roman"/>
                <a:cs typeface="Times New Roman"/>
              </a:rPr>
              <a:t>202</a:t>
            </a:r>
            <a:r>
              <a:rPr lang="fr-FR" sz="1900" b="1" spc="85" dirty="0">
                <a:latin typeface="Times New Roman"/>
                <a:cs typeface="Times New Roman"/>
              </a:rPr>
              <a:t>1</a:t>
            </a:r>
            <a:r>
              <a:rPr sz="1900" b="1" spc="85" dirty="0">
                <a:latin typeface="Times New Roman"/>
                <a:cs typeface="Times New Roman"/>
              </a:rPr>
              <a:t>/202</a:t>
            </a:r>
            <a:r>
              <a:rPr lang="fr-FR" sz="1900" b="1" spc="85" dirty="0">
                <a:latin typeface="Times New Roman"/>
                <a:cs typeface="Times New Roman"/>
              </a:rPr>
              <a:t>2</a:t>
            </a:r>
            <a:endParaRPr sz="1900" dirty="0">
              <a:latin typeface="Times New Roman"/>
              <a:cs typeface="Times New Roman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6365455"/>
            <a:ext cx="9144000" cy="379730"/>
            <a:chOff x="0" y="6365455"/>
            <a:chExt cx="9144000" cy="379730"/>
          </a:xfrm>
        </p:grpSpPr>
        <p:sp>
          <p:nvSpPr>
            <p:cNvPr id="4" name="object 4"/>
            <p:cNvSpPr/>
            <p:nvPr/>
          </p:nvSpPr>
          <p:spPr>
            <a:xfrm>
              <a:off x="0" y="6371843"/>
              <a:ext cx="9144000" cy="368935"/>
            </a:xfrm>
            <a:custGeom>
              <a:avLst/>
              <a:gdLst/>
              <a:ahLst/>
              <a:cxnLst/>
              <a:rect l="l" t="t" r="r" b="b"/>
              <a:pathLst>
                <a:path w="9144000" h="368934">
                  <a:moveTo>
                    <a:pt x="9144000" y="0"/>
                  </a:moveTo>
                  <a:lnTo>
                    <a:pt x="0" y="0"/>
                  </a:lnTo>
                  <a:lnTo>
                    <a:pt x="0" y="368808"/>
                  </a:lnTo>
                  <a:lnTo>
                    <a:pt x="9144000" y="368808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365455"/>
              <a:ext cx="9144000" cy="379730"/>
            </a:xfrm>
            <a:custGeom>
              <a:avLst/>
              <a:gdLst/>
              <a:ahLst/>
              <a:cxnLst/>
              <a:rect l="l" t="t" r="r" b="b"/>
              <a:pathLst>
                <a:path w="9144000" h="379729">
                  <a:moveTo>
                    <a:pt x="9144000" y="0"/>
                  </a:moveTo>
                  <a:lnTo>
                    <a:pt x="0" y="0"/>
                  </a:lnTo>
                  <a:lnTo>
                    <a:pt x="0" y="6350"/>
                  </a:lnTo>
                  <a:lnTo>
                    <a:pt x="0" y="10960"/>
                  </a:lnTo>
                  <a:lnTo>
                    <a:pt x="0" y="11430"/>
                  </a:lnTo>
                  <a:lnTo>
                    <a:pt x="0" y="370636"/>
                  </a:lnTo>
                  <a:lnTo>
                    <a:pt x="266" y="370840"/>
                  </a:lnTo>
                  <a:lnTo>
                    <a:pt x="0" y="370840"/>
                  </a:lnTo>
                  <a:lnTo>
                    <a:pt x="0" y="374650"/>
                  </a:lnTo>
                  <a:lnTo>
                    <a:pt x="0" y="379730"/>
                  </a:lnTo>
                  <a:lnTo>
                    <a:pt x="9144000" y="379730"/>
                  </a:lnTo>
                  <a:lnTo>
                    <a:pt x="9144000" y="375196"/>
                  </a:lnTo>
                  <a:lnTo>
                    <a:pt x="9144000" y="374650"/>
                  </a:lnTo>
                  <a:lnTo>
                    <a:pt x="9144000" y="6388"/>
                  </a:lnTo>
                  <a:lnTo>
                    <a:pt x="9139428" y="6388"/>
                  </a:lnTo>
                  <a:lnTo>
                    <a:pt x="9139415" y="10960"/>
                  </a:lnTo>
                  <a:lnTo>
                    <a:pt x="9139415" y="370636"/>
                  </a:lnTo>
                  <a:lnTo>
                    <a:pt x="6096" y="370636"/>
                  </a:lnTo>
                  <a:lnTo>
                    <a:pt x="6096" y="10960"/>
                  </a:lnTo>
                  <a:lnTo>
                    <a:pt x="9139415" y="10960"/>
                  </a:lnTo>
                  <a:lnTo>
                    <a:pt x="9139415" y="6388"/>
                  </a:lnTo>
                  <a:lnTo>
                    <a:pt x="6096" y="6388"/>
                  </a:lnTo>
                  <a:lnTo>
                    <a:pt x="5359" y="6946"/>
                  </a:lnTo>
                  <a:lnTo>
                    <a:pt x="5359" y="374650"/>
                  </a:lnTo>
                  <a:lnTo>
                    <a:pt x="2819" y="374650"/>
                  </a:lnTo>
                  <a:lnTo>
                    <a:pt x="2819" y="372757"/>
                  </a:lnTo>
                  <a:lnTo>
                    <a:pt x="5359" y="374650"/>
                  </a:lnTo>
                  <a:lnTo>
                    <a:pt x="5359" y="6946"/>
                  </a:lnTo>
                  <a:lnTo>
                    <a:pt x="2755" y="8902"/>
                  </a:lnTo>
                  <a:lnTo>
                    <a:pt x="2755" y="6350"/>
                  </a:lnTo>
                  <a:lnTo>
                    <a:pt x="9144000" y="6350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0020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27211" y="331914"/>
            <a:ext cx="488759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u="none" spc="-55" dirty="0"/>
              <a:t>Types </a:t>
            </a:r>
            <a:r>
              <a:rPr u="none" spc="-120" dirty="0"/>
              <a:t>d'adresse</a:t>
            </a:r>
            <a:r>
              <a:rPr u="none" spc="-434" dirty="0"/>
              <a:t> </a:t>
            </a:r>
            <a:r>
              <a:rPr u="none" spc="40" dirty="0"/>
              <a:t>IPv4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91387" y="1396050"/>
            <a:ext cx="7995920" cy="1758314"/>
          </a:xfrm>
          <a:prstGeom prst="rect">
            <a:avLst/>
          </a:prstGeom>
        </p:spPr>
        <p:txBody>
          <a:bodyPr vert="horz" wrap="square" lIns="0" tIns="9271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730"/>
              </a:spcBef>
              <a:buFont typeface="Wingdings"/>
              <a:buChar char=""/>
              <a:tabLst>
                <a:tab pos="355600" algn="l"/>
              </a:tabLst>
            </a:pPr>
            <a:r>
              <a:rPr sz="2400" b="1" spc="-65" dirty="0">
                <a:solidFill>
                  <a:srgbClr val="376092"/>
                </a:solidFill>
                <a:latin typeface="Times New Roman"/>
                <a:cs typeface="Times New Roman"/>
              </a:rPr>
              <a:t>Préfixe </a:t>
            </a:r>
            <a:r>
              <a:rPr sz="2400" b="1" spc="-45" dirty="0">
                <a:solidFill>
                  <a:srgbClr val="376092"/>
                </a:solidFill>
                <a:latin typeface="Times New Roman"/>
                <a:cs typeface="Times New Roman"/>
              </a:rPr>
              <a:t>réseau</a:t>
            </a:r>
            <a:endParaRPr sz="2400">
              <a:latin typeface="Times New Roman"/>
              <a:cs typeface="Times New Roman"/>
            </a:endParaRPr>
          </a:p>
          <a:p>
            <a:pPr marL="756285" marR="5080" lvl="1" indent="-287020" algn="just">
              <a:lnSpc>
                <a:spcPct val="100000"/>
              </a:lnSpc>
              <a:spcBef>
                <a:spcPts val="530"/>
              </a:spcBef>
              <a:buChar char="•"/>
              <a:tabLst>
                <a:tab pos="756920" algn="l"/>
              </a:tabLst>
            </a:pPr>
            <a:r>
              <a:rPr sz="2000" spc="-90" dirty="0">
                <a:latin typeface="Arial"/>
                <a:cs typeface="Arial"/>
              </a:rPr>
              <a:t>comment </a:t>
            </a:r>
            <a:r>
              <a:rPr sz="2000" spc="-70" dirty="0">
                <a:latin typeface="Arial"/>
                <a:cs typeface="Arial"/>
              </a:rPr>
              <a:t>savoir </a:t>
            </a:r>
            <a:r>
              <a:rPr sz="2000" spc="-80" dirty="0">
                <a:latin typeface="Arial"/>
                <a:cs typeface="Arial"/>
              </a:rPr>
              <a:t>combien </a:t>
            </a:r>
            <a:r>
              <a:rPr sz="2000" spc="-160" dirty="0">
                <a:latin typeface="Arial"/>
                <a:cs typeface="Arial"/>
              </a:rPr>
              <a:t>de </a:t>
            </a:r>
            <a:r>
              <a:rPr sz="2000" spc="-65" dirty="0">
                <a:latin typeface="Arial"/>
                <a:cs typeface="Arial"/>
              </a:rPr>
              <a:t>bits </a:t>
            </a:r>
            <a:r>
              <a:rPr sz="2000" spc="-90" dirty="0">
                <a:latin typeface="Arial"/>
                <a:cs typeface="Arial"/>
              </a:rPr>
              <a:t>représentent </a:t>
            </a:r>
            <a:r>
              <a:rPr sz="2000" spc="-40" dirty="0">
                <a:latin typeface="Arial"/>
                <a:cs typeface="Arial"/>
              </a:rPr>
              <a:t>la partie </a:t>
            </a:r>
            <a:r>
              <a:rPr sz="2000" spc="-140" dirty="0">
                <a:latin typeface="Arial"/>
                <a:cs typeface="Arial"/>
              </a:rPr>
              <a:t>réseau </a:t>
            </a:r>
            <a:r>
              <a:rPr sz="2000" spc="-105" dirty="0">
                <a:latin typeface="Arial"/>
                <a:cs typeface="Arial"/>
              </a:rPr>
              <a:t>et  </a:t>
            </a:r>
            <a:r>
              <a:rPr sz="2000" spc="-80" dirty="0">
                <a:latin typeface="Arial"/>
                <a:cs typeface="Arial"/>
              </a:rPr>
              <a:t>combien </a:t>
            </a:r>
            <a:r>
              <a:rPr sz="2000" spc="-90" dirty="0">
                <a:latin typeface="Arial"/>
                <a:cs typeface="Arial"/>
              </a:rPr>
              <a:t>représentent </a:t>
            </a:r>
            <a:r>
              <a:rPr sz="2000" spc="-40" dirty="0">
                <a:latin typeface="Arial"/>
                <a:cs typeface="Arial"/>
              </a:rPr>
              <a:t>la partie </a:t>
            </a:r>
            <a:r>
              <a:rPr sz="2000" spc="-90" dirty="0">
                <a:latin typeface="Arial"/>
                <a:cs typeface="Arial"/>
              </a:rPr>
              <a:t>hôte </a:t>
            </a:r>
            <a:r>
              <a:rPr sz="2000" spc="-215" dirty="0">
                <a:latin typeface="Arial"/>
                <a:cs typeface="Arial"/>
              </a:rPr>
              <a:t>? </a:t>
            </a:r>
            <a:r>
              <a:rPr sz="2000" spc="-175" dirty="0">
                <a:latin typeface="Arial"/>
                <a:cs typeface="Arial"/>
              </a:rPr>
              <a:t>La </a:t>
            </a:r>
            <a:r>
              <a:rPr sz="2000" spc="-40" dirty="0">
                <a:latin typeface="Arial"/>
                <a:cs typeface="Arial"/>
              </a:rPr>
              <a:t>longueur du </a:t>
            </a:r>
            <a:r>
              <a:rPr sz="2000" spc="-35" dirty="0">
                <a:latin typeface="Arial"/>
                <a:cs typeface="Arial"/>
              </a:rPr>
              <a:t>préfixe  </a:t>
            </a:r>
            <a:r>
              <a:rPr sz="2000" spc="-80" dirty="0">
                <a:latin typeface="Arial"/>
                <a:cs typeface="Arial"/>
              </a:rPr>
              <a:t>correspond </a:t>
            </a:r>
            <a:r>
              <a:rPr sz="2000" spc="-100" dirty="0">
                <a:latin typeface="Arial"/>
                <a:cs typeface="Arial"/>
              </a:rPr>
              <a:t>au </a:t>
            </a:r>
            <a:r>
              <a:rPr sz="2000" spc="-75" dirty="0">
                <a:latin typeface="Arial"/>
                <a:cs typeface="Arial"/>
              </a:rPr>
              <a:t>nombre </a:t>
            </a:r>
            <a:r>
              <a:rPr sz="2000" spc="-155" dirty="0">
                <a:latin typeface="Arial"/>
                <a:cs typeface="Arial"/>
              </a:rPr>
              <a:t>de </a:t>
            </a:r>
            <a:r>
              <a:rPr sz="2000" spc="-65" dirty="0">
                <a:latin typeface="Arial"/>
                <a:cs typeface="Arial"/>
              </a:rPr>
              <a:t>bits </a:t>
            </a:r>
            <a:r>
              <a:rPr sz="2000" spc="-155" dirty="0">
                <a:latin typeface="Arial"/>
                <a:cs typeface="Arial"/>
              </a:rPr>
              <a:t>de </a:t>
            </a:r>
            <a:r>
              <a:rPr sz="2000" spc="-130" dirty="0">
                <a:latin typeface="Arial"/>
                <a:cs typeface="Arial"/>
              </a:rPr>
              <a:t>l'adresse </a:t>
            </a:r>
            <a:r>
              <a:rPr sz="2000" spc="5" dirty="0">
                <a:latin typeface="Arial"/>
                <a:cs typeface="Arial"/>
              </a:rPr>
              <a:t>qui </a:t>
            </a:r>
            <a:r>
              <a:rPr sz="2000" spc="-85" dirty="0">
                <a:latin typeface="Arial"/>
                <a:cs typeface="Arial"/>
              </a:rPr>
              <a:t>représentent </a:t>
            </a:r>
            <a:r>
              <a:rPr sz="2000" spc="-40" dirty="0">
                <a:latin typeface="Arial"/>
                <a:cs typeface="Arial"/>
              </a:rPr>
              <a:t>la partie  </a:t>
            </a:r>
            <a:r>
              <a:rPr sz="2000" spc="-140" dirty="0">
                <a:latin typeface="Arial"/>
                <a:cs typeface="Arial"/>
              </a:rPr>
              <a:t>réseau,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68224" y="3284219"/>
            <a:ext cx="8769096" cy="33101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27211" y="331914"/>
            <a:ext cx="488759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u="none" spc="-55" dirty="0"/>
              <a:t>Types </a:t>
            </a:r>
            <a:r>
              <a:rPr u="none" spc="-120" dirty="0"/>
              <a:t>d'adresse</a:t>
            </a:r>
            <a:r>
              <a:rPr u="none" spc="-434" dirty="0"/>
              <a:t> </a:t>
            </a:r>
            <a:r>
              <a:rPr u="none" spc="40" dirty="0"/>
              <a:t>IPv4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91387" y="1476311"/>
            <a:ext cx="57264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Wingdings"/>
              <a:buChar char=""/>
              <a:tabLst>
                <a:tab pos="355600" algn="l"/>
              </a:tabLst>
            </a:pPr>
            <a:r>
              <a:rPr sz="2400" b="1" spc="-60" dirty="0">
                <a:solidFill>
                  <a:srgbClr val="376092"/>
                </a:solidFill>
                <a:latin typeface="Times New Roman"/>
                <a:cs typeface="Times New Roman"/>
              </a:rPr>
              <a:t>Calcul </a:t>
            </a:r>
            <a:r>
              <a:rPr sz="2400" b="1" spc="-85" dirty="0">
                <a:solidFill>
                  <a:srgbClr val="376092"/>
                </a:solidFill>
                <a:latin typeface="Times New Roman"/>
                <a:cs typeface="Times New Roman"/>
              </a:rPr>
              <a:t>d'adresses </a:t>
            </a:r>
            <a:r>
              <a:rPr sz="2400" b="1" spc="-55" dirty="0">
                <a:solidFill>
                  <a:srgbClr val="376092"/>
                </a:solidFill>
                <a:latin typeface="Times New Roman"/>
                <a:cs typeface="Times New Roman"/>
              </a:rPr>
              <a:t>réseau, </a:t>
            </a:r>
            <a:r>
              <a:rPr sz="2400" b="1" spc="-35" dirty="0">
                <a:solidFill>
                  <a:srgbClr val="376092"/>
                </a:solidFill>
                <a:latin typeface="Times New Roman"/>
                <a:cs typeface="Times New Roman"/>
              </a:rPr>
              <a:t>diffusion </a:t>
            </a:r>
            <a:r>
              <a:rPr sz="2400" b="1" spc="-50" dirty="0">
                <a:solidFill>
                  <a:srgbClr val="376092"/>
                </a:solidFill>
                <a:latin typeface="Times New Roman"/>
                <a:cs typeface="Times New Roman"/>
              </a:rPr>
              <a:t>et</a:t>
            </a:r>
            <a:r>
              <a:rPr sz="2400" b="1" spc="-55" dirty="0">
                <a:solidFill>
                  <a:srgbClr val="376092"/>
                </a:solidFill>
                <a:latin typeface="Times New Roman"/>
                <a:cs typeface="Times New Roman"/>
              </a:rPr>
              <a:t> </a:t>
            </a:r>
            <a:r>
              <a:rPr sz="2400" b="1" spc="-85" dirty="0">
                <a:solidFill>
                  <a:srgbClr val="376092"/>
                </a:solidFill>
                <a:latin typeface="Times New Roman"/>
                <a:cs typeface="Times New Roman"/>
              </a:rPr>
              <a:t>d'hôte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80059" y="2133599"/>
            <a:ext cx="8418576" cy="41574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28329" y="331914"/>
            <a:ext cx="488759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u="none" spc="-55" dirty="0"/>
              <a:t>Types </a:t>
            </a:r>
            <a:r>
              <a:rPr u="none" spc="-120" dirty="0"/>
              <a:t>d'adresse</a:t>
            </a:r>
            <a:r>
              <a:rPr u="none" spc="-434" dirty="0"/>
              <a:t> </a:t>
            </a:r>
            <a:r>
              <a:rPr u="none" spc="40" dirty="0"/>
              <a:t>IPv4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91387" y="1396050"/>
            <a:ext cx="5751830" cy="843915"/>
          </a:xfrm>
          <a:prstGeom prst="rect">
            <a:avLst/>
          </a:prstGeom>
        </p:spPr>
        <p:txBody>
          <a:bodyPr vert="horz" wrap="square" lIns="0" tIns="9271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730"/>
              </a:spcBef>
              <a:buFont typeface="Wingdings"/>
              <a:buChar char=""/>
              <a:tabLst>
                <a:tab pos="355600" algn="l"/>
              </a:tabLst>
            </a:pPr>
            <a:r>
              <a:rPr sz="2400" b="1" spc="-70" dirty="0">
                <a:solidFill>
                  <a:srgbClr val="376092"/>
                </a:solidFill>
                <a:latin typeface="Times New Roman"/>
                <a:cs typeface="Times New Roman"/>
              </a:rPr>
              <a:t>Exercice</a:t>
            </a:r>
            <a:endParaRPr sz="2400">
              <a:latin typeface="Times New Roman"/>
              <a:cs typeface="Times New Roman"/>
            </a:endParaRPr>
          </a:p>
          <a:p>
            <a:pPr marL="756285" lvl="1" indent="-287020">
              <a:lnSpc>
                <a:spcPct val="100000"/>
              </a:lnSpc>
              <a:spcBef>
                <a:spcPts val="530"/>
              </a:spcBef>
              <a:buChar char="•"/>
              <a:tabLst>
                <a:tab pos="756285" algn="l"/>
                <a:tab pos="756920" algn="l"/>
              </a:tabLst>
            </a:pPr>
            <a:r>
              <a:rPr sz="2000" spc="-80" dirty="0">
                <a:latin typeface="Arial"/>
                <a:cs typeface="Arial"/>
              </a:rPr>
              <a:t>Considérant </a:t>
            </a:r>
            <a:r>
              <a:rPr sz="2000" spc="-75" dirty="0">
                <a:latin typeface="Arial"/>
                <a:cs typeface="Arial"/>
              </a:rPr>
              <a:t>l’adresse/préfixe</a:t>
            </a:r>
            <a:r>
              <a:rPr sz="2000" spc="-120" dirty="0">
                <a:latin typeface="Arial"/>
                <a:cs typeface="Arial"/>
              </a:rPr>
              <a:t> </a:t>
            </a:r>
            <a:r>
              <a:rPr sz="2000" b="1" spc="55" dirty="0">
                <a:latin typeface="Times New Roman"/>
                <a:cs typeface="Times New Roman"/>
              </a:rPr>
              <a:t>147.116.89.80/16</a:t>
            </a:r>
            <a:endParaRPr sz="2000">
              <a:latin typeface="Times New Roman"/>
              <a:cs typeface="Times New Roman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837140" y="2552523"/>
            <a:ext cx="7186930" cy="2294890"/>
            <a:chOff x="837140" y="2552523"/>
            <a:chExt cx="7186930" cy="2294890"/>
          </a:xfrm>
        </p:grpSpPr>
        <p:sp>
          <p:nvSpPr>
            <p:cNvPr id="5" name="object 5"/>
            <p:cNvSpPr/>
            <p:nvPr/>
          </p:nvSpPr>
          <p:spPr>
            <a:xfrm>
              <a:off x="837140" y="2552523"/>
              <a:ext cx="7186900" cy="87495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40387" y="3427475"/>
              <a:ext cx="7183669" cy="141969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27211" y="331914"/>
            <a:ext cx="488759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u="none" spc="-55" dirty="0"/>
              <a:t>Types </a:t>
            </a:r>
            <a:r>
              <a:rPr u="none" spc="-120" dirty="0"/>
              <a:t>d'adresse</a:t>
            </a:r>
            <a:r>
              <a:rPr u="none" spc="-434" dirty="0"/>
              <a:t> </a:t>
            </a:r>
            <a:r>
              <a:rPr u="none" spc="40" dirty="0"/>
              <a:t>IPv4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91387" y="1396050"/>
            <a:ext cx="7993380" cy="2216150"/>
          </a:xfrm>
          <a:prstGeom prst="rect">
            <a:avLst/>
          </a:prstGeom>
        </p:spPr>
        <p:txBody>
          <a:bodyPr vert="horz" wrap="square" lIns="0" tIns="9271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730"/>
              </a:spcBef>
              <a:buFont typeface="Wingdings"/>
              <a:buChar char=""/>
              <a:tabLst>
                <a:tab pos="355600" algn="l"/>
              </a:tabLst>
            </a:pPr>
            <a:r>
              <a:rPr sz="2400" b="1" spc="-110" dirty="0">
                <a:solidFill>
                  <a:srgbClr val="376092"/>
                </a:solidFill>
                <a:latin typeface="Times New Roman"/>
                <a:cs typeface="Times New Roman"/>
              </a:rPr>
              <a:t>Types </a:t>
            </a:r>
            <a:r>
              <a:rPr sz="2400" b="1" spc="-50" dirty="0">
                <a:solidFill>
                  <a:srgbClr val="376092"/>
                </a:solidFill>
                <a:latin typeface="Times New Roman"/>
                <a:cs typeface="Times New Roman"/>
              </a:rPr>
              <a:t>de</a:t>
            </a:r>
            <a:r>
              <a:rPr sz="2400" b="1" spc="20" dirty="0">
                <a:solidFill>
                  <a:srgbClr val="376092"/>
                </a:solidFill>
                <a:latin typeface="Times New Roman"/>
                <a:cs typeface="Times New Roman"/>
              </a:rPr>
              <a:t> </a:t>
            </a:r>
            <a:r>
              <a:rPr sz="2400" b="1" spc="-35" dirty="0">
                <a:solidFill>
                  <a:srgbClr val="376092"/>
                </a:solidFill>
                <a:latin typeface="Times New Roman"/>
                <a:cs typeface="Times New Roman"/>
              </a:rPr>
              <a:t>communications</a:t>
            </a:r>
            <a:endParaRPr sz="2400">
              <a:latin typeface="Times New Roman"/>
              <a:cs typeface="Times New Roman"/>
            </a:endParaRPr>
          </a:p>
          <a:p>
            <a:pPr marL="756285" lvl="1" indent="-287020">
              <a:lnSpc>
                <a:spcPct val="100000"/>
              </a:lnSpc>
              <a:spcBef>
                <a:spcPts val="530"/>
              </a:spcBef>
              <a:buChar char="•"/>
              <a:tabLst>
                <a:tab pos="756285" algn="l"/>
                <a:tab pos="756920" algn="l"/>
              </a:tabLst>
            </a:pPr>
            <a:r>
              <a:rPr sz="2000" spc="-125" dirty="0">
                <a:latin typeface="Arial"/>
                <a:cs typeface="Arial"/>
              </a:rPr>
              <a:t>Dans </a:t>
            </a:r>
            <a:r>
              <a:rPr sz="2000" spc="-10" dirty="0">
                <a:latin typeface="Arial"/>
                <a:cs typeface="Arial"/>
              </a:rPr>
              <a:t>un </a:t>
            </a:r>
            <a:r>
              <a:rPr sz="2000" spc="-135" dirty="0">
                <a:latin typeface="Arial"/>
                <a:cs typeface="Arial"/>
              </a:rPr>
              <a:t>réseau </a:t>
            </a:r>
            <a:r>
              <a:rPr sz="2000" spc="-110" dirty="0">
                <a:latin typeface="Arial"/>
                <a:cs typeface="Arial"/>
              </a:rPr>
              <a:t>IPv4, </a:t>
            </a:r>
            <a:r>
              <a:rPr sz="2000" spc="-140" dirty="0">
                <a:latin typeface="Arial"/>
                <a:cs typeface="Arial"/>
              </a:rPr>
              <a:t>les </a:t>
            </a:r>
            <a:r>
              <a:rPr sz="2000" spc="-130" dirty="0">
                <a:latin typeface="Arial"/>
                <a:cs typeface="Arial"/>
              </a:rPr>
              <a:t>hôtes </a:t>
            </a:r>
            <a:r>
              <a:rPr sz="2000" spc="-85" dirty="0">
                <a:latin typeface="Arial"/>
                <a:cs typeface="Arial"/>
              </a:rPr>
              <a:t>peuvent </a:t>
            </a:r>
            <a:r>
              <a:rPr sz="2000" spc="-45" dirty="0">
                <a:latin typeface="Arial"/>
                <a:cs typeface="Arial"/>
              </a:rPr>
              <a:t>communiquer </a:t>
            </a:r>
            <a:r>
              <a:rPr sz="2000" spc="-155" dirty="0">
                <a:latin typeface="Arial"/>
                <a:cs typeface="Arial"/>
              </a:rPr>
              <a:t>de </a:t>
            </a:r>
            <a:r>
              <a:rPr sz="2000" spc="-30" dirty="0">
                <a:latin typeface="Arial"/>
                <a:cs typeface="Arial"/>
              </a:rPr>
              <a:t>trois </a:t>
            </a:r>
            <a:r>
              <a:rPr sz="2000" spc="-105" dirty="0">
                <a:latin typeface="Arial"/>
                <a:cs typeface="Arial"/>
              </a:rPr>
              <a:t>façons</a:t>
            </a:r>
            <a:r>
              <a:rPr sz="2000" spc="30" dirty="0">
                <a:latin typeface="Arial"/>
                <a:cs typeface="Arial"/>
              </a:rPr>
              <a:t> </a:t>
            </a:r>
            <a:r>
              <a:rPr sz="2000" spc="-150" dirty="0">
                <a:latin typeface="Arial"/>
                <a:cs typeface="Arial"/>
              </a:rPr>
              <a:t>:</a:t>
            </a:r>
            <a:endParaRPr sz="2000">
              <a:latin typeface="Arial"/>
              <a:cs typeface="Arial"/>
            </a:endParaRPr>
          </a:p>
          <a:p>
            <a:pPr marL="1155700" lvl="2" indent="-229235">
              <a:lnSpc>
                <a:spcPct val="100000"/>
              </a:lnSpc>
              <a:spcBef>
                <a:spcPts val="434"/>
              </a:spcBef>
              <a:buFont typeface="Arial"/>
              <a:buChar char="•"/>
              <a:tabLst>
                <a:tab pos="1155065" algn="l"/>
                <a:tab pos="1156335" algn="l"/>
              </a:tabLst>
            </a:pPr>
            <a:r>
              <a:rPr sz="1600" b="1" spc="-25" dirty="0">
                <a:latin typeface="Times New Roman"/>
                <a:cs typeface="Times New Roman"/>
              </a:rPr>
              <a:t>Monodiffusion </a:t>
            </a:r>
            <a:r>
              <a:rPr sz="1600" spc="-125" dirty="0">
                <a:latin typeface="Arial"/>
                <a:cs typeface="Arial"/>
              </a:rPr>
              <a:t>: </a:t>
            </a:r>
            <a:r>
              <a:rPr sz="1600" spc="-110" dirty="0">
                <a:latin typeface="Arial"/>
                <a:cs typeface="Arial"/>
              </a:rPr>
              <a:t>processus </a:t>
            </a:r>
            <a:r>
              <a:rPr sz="1600" spc="-70" dirty="0">
                <a:latin typeface="Arial"/>
                <a:cs typeface="Arial"/>
              </a:rPr>
              <a:t>consistant </a:t>
            </a:r>
            <a:r>
              <a:rPr sz="1600" spc="-145" dirty="0">
                <a:latin typeface="Arial"/>
                <a:cs typeface="Arial"/>
              </a:rPr>
              <a:t>à </a:t>
            </a:r>
            <a:r>
              <a:rPr sz="1600" spc="-75" dirty="0">
                <a:latin typeface="Arial"/>
                <a:cs typeface="Arial"/>
              </a:rPr>
              <a:t>envoyer </a:t>
            </a:r>
            <a:r>
              <a:rPr sz="1600" spc="-15" dirty="0">
                <a:latin typeface="Arial"/>
                <a:cs typeface="Arial"/>
              </a:rPr>
              <a:t>un </a:t>
            </a:r>
            <a:r>
              <a:rPr sz="1600" spc="-75" dirty="0">
                <a:latin typeface="Arial"/>
                <a:cs typeface="Arial"/>
              </a:rPr>
              <a:t>paquet </a:t>
            </a:r>
            <a:r>
              <a:rPr sz="1600" spc="-35" dirty="0">
                <a:latin typeface="Arial"/>
                <a:cs typeface="Arial"/>
              </a:rPr>
              <a:t>d'un </a:t>
            </a:r>
            <a:r>
              <a:rPr sz="1600" spc="-80" dirty="0">
                <a:latin typeface="Arial"/>
                <a:cs typeface="Arial"/>
              </a:rPr>
              <a:t>hôte </a:t>
            </a:r>
            <a:r>
              <a:rPr sz="1600" spc="-145" dirty="0">
                <a:latin typeface="Arial"/>
                <a:cs typeface="Arial"/>
              </a:rPr>
              <a:t>à </a:t>
            </a:r>
            <a:r>
              <a:rPr sz="1600" spc="-15" dirty="0">
                <a:latin typeface="Arial"/>
                <a:cs typeface="Arial"/>
              </a:rPr>
              <a:t>un</a:t>
            </a:r>
            <a:r>
              <a:rPr sz="1600" spc="380" dirty="0">
                <a:latin typeface="Arial"/>
                <a:cs typeface="Arial"/>
              </a:rPr>
              <a:t> </a:t>
            </a:r>
            <a:r>
              <a:rPr sz="1600" spc="-60" dirty="0">
                <a:latin typeface="Arial"/>
                <a:cs typeface="Arial"/>
              </a:rPr>
              <a:t>autre.</a:t>
            </a:r>
            <a:endParaRPr sz="1600">
              <a:latin typeface="Arial"/>
              <a:cs typeface="Arial"/>
            </a:endParaRPr>
          </a:p>
          <a:p>
            <a:pPr marL="1155700" marR="5715" lvl="2" indent="-229235">
              <a:lnSpc>
                <a:spcPct val="100000"/>
              </a:lnSpc>
              <a:spcBef>
                <a:spcPts val="385"/>
              </a:spcBef>
              <a:buFont typeface="Arial"/>
              <a:buChar char="•"/>
              <a:tabLst>
                <a:tab pos="1155065" algn="l"/>
                <a:tab pos="1156335" algn="l"/>
              </a:tabLst>
            </a:pPr>
            <a:r>
              <a:rPr sz="1600" b="1" spc="-20" dirty="0">
                <a:latin typeface="Times New Roman"/>
                <a:cs typeface="Times New Roman"/>
              </a:rPr>
              <a:t>Diffusion </a:t>
            </a:r>
            <a:r>
              <a:rPr sz="1600" spc="-125" dirty="0">
                <a:latin typeface="Arial"/>
                <a:cs typeface="Arial"/>
              </a:rPr>
              <a:t>: </a:t>
            </a:r>
            <a:r>
              <a:rPr sz="1600" spc="-114" dirty="0">
                <a:latin typeface="Arial"/>
                <a:cs typeface="Arial"/>
              </a:rPr>
              <a:t>processus </a:t>
            </a:r>
            <a:r>
              <a:rPr sz="1600" spc="-70" dirty="0">
                <a:latin typeface="Arial"/>
                <a:cs typeface="Arial"/>
              </a:rPr>
              <a:t>consistant </a:t>
            </a:r>
            <a:r>
              <a:rPr sz="1600" spc="-145" dirty="0">
                <a:latin typeface="Arial"/>
                <a:cs typeface="Arial"/>
              </a:rPr>
              <a:t>à </a:t>
            </a:r>
            <a:r>
              <a:rPr sz="1600" spc="-70" dirty="0">
                <a:latin typeface="Arial"/>
                <a:cs typeface="Arial"/>
              </a:rPr>
              <a:t>envoyer </a:t>
            </a:r>
            <a:r>
              <a:rPr sz="1600" spc="-10" dirty="0">
                <a:latin typeface="Arial"/>
                <a:cs typeface="Arial"/>
              </a:rPr>
              <a:t>un </a:t>
            </a:r>
            <a:r>
              <a:rPr sz="1600" spc="-70" dirty="0">
                <a:latin typeface="Arial"/>
                <a:cs typeface="Arial"/>
              </a:rPr>
              <a:t>paquet </a:t>
            </a:r>
            <a:r>
              <a:rPr sz="1600" spc="-35" dirty="0">
                <a:latin typeface="Arial"/>
                <a:cs typeface="Arial"/>
              </a:rPr>
              <a:t>d'un </a:t>
            </a:r>
            <a:r>
              <a:rPr sz="1600" spc="-80" dirty="0">
                <a:latin typeface="Arial"/>
                <a:cs typeface="Arial"/>
              </a:rPr>
              <a:t>hôte </a:t>
            </a:r>
            <a:r>
              <a:rPr sz="1600" spc="-145" dirty="0">
                <a:latin typeface="Arial"/>
                <a:cs typeface="Arial"/>
              </a:rPr>
              <a:t>à </a:t>
            </a:r>
            <a:r>
              <a:rPr sz="1600" spc="-80" dirty="0">
                <a:latin typeface="Arial"/>
                <a:cs typeface="Arial"/>
              </a:rPr>
              <a:t>tous </a:t>
            </a:r>
            <a:r>
              <a:rPr sz="1600" spc="-114" dirty="0">
                <a:latin typeface="Arial"/>
                <a:cs typeface="Arial"/>
              </a:rPr>
              <a:t>les </a:t>
            </a:r>
            <a:r>
              <a:rPr sz="1600" spc="-105" dirty="0">
                <a:latin typeface="Arial"/>
                <a:cs typeface="Arial"/>
              </a:rPr>
              <a:t>hôtes </a:t>
            </a:r>
            <a:r>
              <a:rPr sz="1600" spc="-35" dirty="0">
                <a:latin typeface="Arial"/>
                <a:cs typeface="Arial"/>
              </a:rPr>
              <a:t>du  </a:t>
            </a:r>
            <a:r>
              <a:rPr sz="1600" spc="-114" dirty="0">
                <a:latin typeface="Arial"/>
                <a:cs typeface="Arial"/>
              </a:rPr>
              <a:t>réseau.</a:t>
            </a:r>
            <a:endParaRPr sz="1600">
              <a:latin typeface="Arial"/>
              <a:cs typeface="Arial"/>
            </a:endParaRPr>
          </a:p>
          <a:p>
            <a:pPr marL="1155700" marR="5080" lvl="2" indent="-229235">
              <a:lnSpc>
                <a:spcPct val="100000"/>
              </a:lnSpc>
              <a:spcBef>
                <a:spcPts val="385"/>
              </a:spcBef>
              <a:buFont typeface="Arial"/>
              <a:buChar char="•"/>
              <a:tabLst>
                <a:tab pos="1155065" algn="l"/>
                <a:tab pos="1156335" algn="l"/>
              </a:tabLst>
            </a:pPr>
            <a:r>
              <a:rPr sz="1600" b="1" spc="-30" dirty="0">
                <a:latin typeface="Times New Roman"/>
                <a:cs typeface="Times New Roman"/>
              </a:rPr>
              <a:t>Multidiffusion </a:t>
            </a:r>
            <a:r>
              <a:rPr sz="1600" spc="-125" dirty="0">
                <a:latin typeface="Arial"/>
                <a:cs typeface="Arial"/>
              </a:rPr>
              <a:t>: </a:t>
            </a:r>
            <a:r>
              <a:rPr sz="1600" spc="-114" dirty="0">
                <a:latin typeface="Arial"/>
                <a:cs typeface="Arial"/>
              </a:rPr>
              <a:t>processus </a:t>
            </a:r>
            <a:r>
              <a:rPr sz="1600" spc="-65" dirty="0">
                <a:latin typeface="Arial"/>
                <a:cs typeface="Arial"/>
              </a:rPr>
              <a:t>consistant </a:t>
            </a:r>
            <a:r>
              <a:rPr sz="1600" spc="-145" dirty="0">
                <a:latin typeface="Arial"/>
                <a:cs typeface="Arial"/>
              </a:rPr>
              <a:t>a </a:t>
            </a:r>
            <a:r>
              <a:rPr sz="1600" spc="-75" dirty="0">
                <a:latin typeface="Arial"/>
                <a:cs typeface="Arial"/>
              </a:rPr>
              <a:t>envoyer </a:t>
            </a:r>
            <a:r>
              <a:rPr sz="1600" spc="-10" dirty="0">
                <a:latin typeface="Arial"/>
                <a:cs typeface="Arial"/>
              </a:rPr>
              <a:t>un </a:t>
            </a:r>
            <a:r>
              <a:rPr sz="1600" spc="-70" dirty="0">
                <a:latin typeface="Arial"/>
                <a:cs typeface="Arial"/>
              </a:rPr>
              <a:t>paquet </a:t>
            </a:r>
            <a:r>
              <a:rPr sz="1600" spc="-30" dirty="0">
                <a:latin typeface="Arial"/>
                <a:cs typeface="Arial"/>
              </a:rPr>
              <a:t>d'un </a:t>
            </a:r>
            <a:r>
              <a:rPr sz="1600" spc="-75" dirty="0">
                <a:latin typeface="Arial"/>
                <a:cs typeface="Arial"/>
              </a:rPr>
              <a:t>hôte </a:t>
            </a:r>
            <a:r>
              <a:rPr sz="1600" spc="-145" dirty="0">
                <a:latin typeface="Arial"/>
                <a:cs typeface="Arial"/>
              </a:rPr>
              <a:t>à </a:t>
            </a:r>
            <a:r>
              <a:rPr sz="1600" spc="-10" dirty="0">
                <a:latin typeface="Arial"/>
                <a:cs typeface="Arial"/>
              </a:rPr>
              <a:t>un </a:t>
            </a:r>
            <a:r>
              <a:rPr sz="1600" spc="-60" dirty="0">
                <a:latin typeface="Arial"/>
                <a:cs typeface="Arial"/>
              </a:rPr>
              <a:t>groupe  </a:t>
            </a:r>
            <a:r>
              <a:rPr sz="1600" spc="-90" dirty="0">
                <a:latin typeface="Arial"/>
                <a:cs typeface="Arial"/>
              </a:rPr>
              <a:t>d'hôtes </a:t>
            </a:r>
            <a:r>
              <a:rPr sz="1600" spc="-100" dirty="0">
                <a:latin typeface="Arial"/>
                <a:cs typeface="Arial"/>
              </a:rPr>
              <a:t>en</a:t>
            </a:r>
            <a:r>
              <a:rPr sz="1600" spc="-5" dirty="0">
                <a:latin typeface="Arial"/>
                <a:cs typeface="Arial"/>
              </a:rPr>
              <a:t> </a:t>
            </a:r>
            <a:r>
              <a:rPr sz="1600" spc="-15" dirty="0">
                <a:latin typeface="Arial"/>
                <a:cs typeface="Arial"/>
              </a:rPr>
              <a:t>particulier.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28329" y="331914"/>
            <a:ext cx="488759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u="none" spc="-55" dirty="0"/>
              <a:t>Types </a:t>
            </a:r>
            <a:r>
              <a:rPr u="none" spc="-120" dirty="0"/>
              <a:t>d'adresse</a:t>
            </a:r>
            <a:r>
              <a:rPr u="none" spc="-434" dirty="0"/>
              <a:t> </a:t>
            </a:r>
            <a:r>
              <a:rPr u="none" spc="40" dirty="0"/>
              <a:t>IPv4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91387" y="1476311"/>
            <a:ext cx="26549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Wingdings"/>
              <a:buChar char=""/>
              <a:tabLst>
                <a:tab pos="355600" algn="l"/>
              </a:tabLst>
            </a:pPr>
            <a:r>
              <a:rPr sz="2400" b="1" spc="-85" dirty="0">
                <a:solidFill>
                  <a:srgbClr val="376092"/>
                </a:solidFill>
                <a:latin typeface="Times New Roman"/>
                <a:cs typeface="Times New Roman"/>
              </a:rPr>
              <a:t>Adresses</a:t>
            </a:r>
            <a:r>
              <a:rPr sz="2400" b="1" spc="-125" dirty="0">
                <a:solidFill>
                  <a:srgbClr val="376092"/>
                </a:solidFill>
                <a:latin typeface="Times New Roman"/>
                <a:cs typeface="Times New Roman"/>
              </a:rPr>
              <a:t> </a:t>
            </a:r>
            <a:r>
              <a:rPr sz="2400" b="1" spc="-50" dirty="0">
                <a:solidFill>
                  <a:srgbClr val="376092"/>
                </a:solidFill>
                <a:latin typeface="Times New Roman"/>
                <a:cs typeface="Times New Roman"/>
              </a:rPr>
              <a:t>réservées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037844" y="2019299"/>
            <a:ext cx="6707124" cy="36118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27211" y="331914"/>
            <a:ext cx="488759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u="none" spc="-55" dirty="0"/>
              <a:t>Types </a:t>
            </a:r>
            <a:r>
              <a:rPr u="none" spc="-120" dirty="0"/>
              <a:t>d'adresse</a:t>
            </a:r>
            <a:r>
              <a:rPr u="none" spc="-434" dirty="0"/>
              <a:t> </a:t>
            </a:r>
            <a:r>
              <a:rPr u="none" spc="40" dirty="0"/>
              <a:t>IPv4</a:t>
            </a:r>
          </a:p>
        </p:txBody>
      </p:sp>
      <p:sp>
        <p:nvSpPr>
          <p:cNvPr id="3" name="object 3"/>
          <p:cNvSpPr/>
          <p:nvPr/>
        </p:nvSpPr>
        <p:spPr>
          <a:xfrm>
            <a:off x="0" y="3427475"/>
            <a:ext cx="9144000" cy="3426460"/>
          </a:xfrm>
          <a:custGeom>
            <a:avLst/>
            <a:gdLst/>
            <a:ahLst/>
            <a:cxnLst/>
            <a:rect l="l" t="t" r="r" b="b"/>
            <a:pathLst>
              <a:path w="9144000" h="3426459">
                <a:moveTo>
                  <a:pt x="9144000" y="0"/>
                </a:moveTo>
                <a:lnTo>
                  <a:pt x="0" y="0"/>
                </a:lnTo>
                <a:lnTo>
                  <a:pt x="0" y="3425952"/>
                </a:lnTo>
                <a:lnTo>
                  <a:pt x="9144000" y="3425952"/>
                </a:lnTo>
                <a:lnTo>
                  <a:pt x="9144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691387" y="1396050"/>
            <a:ext cx="7995920" cy="2947670"/>
          </a:xfrm>
          <a:prstGeom prst="rect">
            <a:avLst/>
          </a:prstGeom>
        </p:spPr>
        <p:txBody>
          <a:bodyPr vert="horz" wrap="square" lIns="0" tIns="9271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730"/>
              </a:spcBef>
              <a:buFont typeface="Wingdings"/>
              <a:buChar char=""/>
              <a:tabLst>
                <a:tab pos="355600" algn="l"/>
              </a:tabLst>
            </a:pPr>
            <a:r>
              <a:rPr sz="2400" b="1" spc="-85" dirty="0">
                <a:solidFill>
                  <a:srgbClr val="376092"/>
                </a:solidFill>
                <a:latin typeface="Times New Roman"/>
                <a:cs typeface="Times New Roman"/>
              </a:rPr>
              <a:t>Adresses</a:t>
            </a:r>
            <a:r>
              <a:rPr sz="2400" b="1" spc="-65" dirty="0">
                <a:solidFill>
                  <a:srgbClr val="376092"/>
                </a:solidFill>
                <a:latin typeface="Times New Roman"/>
                <a:cs typeface="Times New Roman"/>
              </a:rPr>
              <a:t> </a:t>
            </a:r>
            <a:r>
              <a:rPr sz="2400" b="1" spc="-45" dirty="0">
                <a:solidFill>
                  <a:srgbClr val="376092"/>
                </a:solidFill>
                <a:latin typeface="Times New Roman"/>
                <a:cs typeface="Times New Roman"/>
              </a:rPr>
              <a:t>privées</a:t>
            </a:r>
            <a:endParaRPr sz="2400">
              <a:latin typeface="Times New Roman"/>
              <a:cs typeface="Times New Roman"/>
            </a:endParaRPr>
          </a:p>
          <a:p>
            <a:pPr marL="756285" marR="5080" lvl="1" indent="-287020" algn="just">
              <a:lnSpc>
                <a:spcPct val="100000"/>
              </a:lnSpc>
              <a:spcBef>
                <a:spcPts val="530"/>
              </a:spcBef>
              <a:buChar char="•"/>
              <a:tabLst>
                <a:tab pos="756920" algn="l"/>
              </a:tabLst>
            </a:pPr>
            <a:r>
              <a:rPr sz="2000" spc="-105" dirty="0">
                <a:latin typeface="Arial"/>
                <a:cs typeface="Arial"/>
              </a:rPr>
              <a:t>Bien que </a:t>
            </a:r>
            <a:r>
              <a:rPr sz="2000" spc="-40" dirty="0">
                <a:latin typeface="Arial"/>
                <a:cs typeface="Arial"/>
              </a:rPr>
              <a:t>la majorité </a:t>
            </a:r>
            <a:r>
              <a:rPr sz="2000" spc="-195" dirty="0">
                <a:latin typeface="Arial"/>
                <a:cs typeface="Arial"/>
              </a:rPr>
              <a:t>des </a:t>
            </a:r>
            <a:r>
              <a:rPr sz="2000" spc="-185" dirty="0">
                <a:latin typeface="Arial"/>
                <a:cs typeface="Arial"/>
              </a:rPr>
              <a:t>adresses </a:t>
            </a:r>
            <a:r>
              <a:rPr sz="2000" spc="-100" dirty="0">
                <a:latin typeface="Arial"/>
                <a:cs typeface="Arial"/>
              </a:rPr>
              <a:t>d’hôtes IPv4 </a:t>
            </a:r>
            <a:r>
              <a:rPr sz="2000" spc="-90" dirty="0">
                <a:latin typeface="Arial"/>
                <a:cs typeface="Arial"/>
              </a:rPr>
              <a:t>soient </a:t>
            </a:r>
            <a:r>
              <a:rPr sz="2000" spc="-195" dirty="0">
                <a:latin typeface="Arial"/>
                <a:cs typeface="Arial"/>
              </a:rPr>
              <a:t>des </a:t>
            </a:r>
            <a:r>
              <a:rPr sz="2000" spc="-185" dirty="0">
                <a:latin typeface="Arial"/>
                <a:cs typeface="Arial"/>
              </a:rPr>
              <a:t>adresses  </a:t>
            </a:r>
            <a:r>
              <a:rPr sz="2000" spc="-65" dirty="0">
                <a:latin typeface="Arial"/>
                <a:cs typeface="Arial"/>
              </a:rPr>
              <a:t>publiques </a:t>
            </a:r>
            <a:r>
              <a:rPr sz="2000" spc="-85" dirty="0">
                <a:latin typeface="Arial"/>
                <a:cs typeface="Arial"/>
              </a:rPr>
              <a:t>utilisées </a:t>
            </a:r>
            <a:r>
              <a:rPr sz="2000" spc="-135" dirty="0">
                <a:latin typeface="Arial"/>
                <a:cs typeface="Arial"/>
              </a:rPr>
              <a:t>dans </a:t>
            </a:r>
            <a:r>
              <a:rPr sz="2000" spc="-145" dirty="0">
                <a:latin typeface="Arial"/>
                <a:cs typeface="Arial"/>
              </a:rPr>
              <a:t>les </a:t>
            </a:r>
            <a:r>
              <a:rPr sz="2000" spc="-114" dirty="0">
                <a:latin typeface="Arial"/>
                <a:cs typeface="Arial"/>
              </a:rPr>
              <a:t>réseaux </a:t>
            </a:r>
            <a:r>
              <a:rPr sz="2000" spc="-150" dirty="0">
                <a:latin typeface="Arial"/>
                <a:cs typeface="Arial"/>
              </a:rPr>
              <a:t>accessibles </a:t>
            </a:r>
            <a:r>
              <a:rPr sz="2000" spc="-55" dirty="0">
                <a:latin typeface="Arial"/>
                <a:cs typeface="Arial"/>
              </a:rPr>
              <a:t>sur </a:t>
            </a:r>
            <a:r>
              <a:rPr sz="2000" spc="-50" dirty="0">
                <a:latin typeface="Arial"/>
                <a:cs typeface="Arial"/>
              </a:rPr>
              <a:t>Internet, </a:t>
            </a:r>
            <a:r>
              <a:rPr sz="2000" spc="-90" dirty="0">
                <a:latin typeface="Arial"/>
                <a:cs typeface="Arial"/>
              </a:rPr>
              <a:t>d'autres  </a:t>
            </a:r>
            <a:r>
              <a:rPr sz="2000" spc="-105" dirty="0">
                <a:latin typeface="Arial"/>
                <a:cs typeface="Arial"/>
              </a:rPr>
              <a:t>blocs </a:t>
            </a:r>
            <a:r>
              <a:rPr sz="2000" spc="-160" dirty="0">
                <a:latin typeface="Arial"/>
                <a:cs typeface="Arial"/>
              </a:rPr>
              <a:t>d'adresses </a:t>
            </a:r>
            <a:r>
              <a:rPr sz="2000" spc="-100" dirty="0">
                <a:latin typeface="Arial"/>
                <a:cs typeface="Arial"/>
              </a:rPr>
              <a:t>sont </a:t>
            </a:r>
            <a:r>
              <a:rPr sz="2000" spc="-60" dirty="0">
                <a:latin typeface="Arial"/>
                <a:cs typeface="Arial"/>
              </a:rPr>
              <a:t>attribués </a:t>
            </a:r>
            <a:r>
              <a:rPr sz="2000" spc="-175" dirty="0">
                <a:latin typeface="Arial"/>
                <a:cs typeface="Arial"/>
              </a:rPr>
              <a:t>à </a:t>
            </a:r>
            <a:r>
              <a:rPr sz="2000" spc="-200" dirty="0">
                <a:latin typeface="Arial"/>
                <a:cs typeface="Arial"/>
              </a:rPr>
              <a:t>des </a:t>
            </a:r>
            <a:r>
              <a:rPr sz="2000" spc="-114" dirty="0">
                <a:latin typeface="Arial"/>
                <a:cs typeface="Arial"/>
              </a:rPr>
              <a:t>réseaux </a:t>
            </a:r>
            <a:r>
              <a:rPr sz="2000" spc="5" dirty="0">
                <a:latin typeface="Arial"/>
                <a:cs typeface="Arial"/>
              </a:rPr>
              <a:t>qui </a:t>
            </a:r>
            <a:r>
              <a:rPr sz="2000" spc="-125" dirty="0">
                <a:latin typeface="Arial"/>
                <a:cs typeface="Arial"/>
              </a:rPr>
              <a:t>ne </a:t>
            </a:r>
            <a:r>
              <a:rPr sz="2000" spc="-114" dirty="0">
                <a:latin typeface="Arial"/>
                <a:cs typeface="Arial"/>
              </a:rPr>
              <a:t>nécessitent </a:t>
            </a:r>
            <a:r>
              <a:rPr sz="2000" spc="-170" dirty="0">
                <a:latin typeface="Arial"/>
                <a:cs typeface="Arial"/>
              </a:rPr>
              <a:t>pas  </a:t>
            </a:r>
            <a:r>
              <a:rPr sz="2000" spc="-150" dirty="0">
                <a:latin typeface="Arial"/>
                <a:cs typeface="Arial"/>
              </a:rPr>
              <a:t>d'accès </a:t>
            </a:r>
            <a:r>
              <a:rPr sz="2000" spc="-175" dirty="0">
                <a:latin typeface="Arial"/>
                <a:cs typeface="Arial"/>
              </a:rPr>
              <a:t>à </a:t>
            </a:r>
            <a:r>
              <a:rPr sz="2000" spc="-50" dirty="0">
                <a:latin typeface="Arial"/>
                <a:cs typeface="Arial"/>
              </a:rPr>
              <a:t>Internet, </a:t>
            </a:r>
            <a:r>
              <a:rPr sz="2000" spc="-70" dirty="0">
                <a:latin typeface="Arial"/>
                <a:cs typeface="Arial"/>
              </a:rPr>
              <a:t>ou </a:t>
            </a:r>
            <a:r>
              <a:rPr sz="2000" spc="-60" dirty="0">
                <a:latin typeface="Arial"/>
                <a:cs typeface="Arial"/>
              </a:rPr>
              <a:t>uniquement </a:t>
            </a:r>
            <a:r>
              <a:rPr sz="2000" spc="-15" dirty="0">
                <a:latin typeface="Arial"/>
                <a:cs typeface="Arial"/>
              </a:rPr>
              <a:t>un </a:t>
            </a:r>
            <a:r>
              <a:rPr sz="2000" spc="-180" dirty="0">
                <a:latin typeface="Arial"/>
                <a:cs typeface="Arial"/>
              </a:rPr>
              <a:t>accès </a:t>
            </a:r>
            <a:r>
              <a:rPr sz="2000" spc="-25" dirty="0">
                <a:latin typeface="Arial"/>
                <a:cs typeface="Arial"/>
              </a:rPr>
              <a:t>limité. </a:t>
            </a:r>
            <a:r>
              <a:rPr sz="2000" spc="-240" dirty="0">
                <a:latin typeface="Arial"/>
                <a:cs typeface="Arial"/>
              </a:rPr>
              <a:t>Ces </a:t>
            </a:r>
            <a:r>
              <a:rPr sz="2000" spc="-180" dirty="0">
                <a:latin typeface="Arial"/>
                <a:cs typeface="Arial"/>
              </a:rPr>
              <a:t>adresses </a:t>
            </a:r>
            <a:r>
              <a:rPr sz="2000" spc="-105" dirty="0">
                <a:latin typeface="Arial"/>
                <a:cs typeface="Arial"/>
              </a:rPr>
              <a:t>sont  </a:t>
            </a:r>
            <a:r>
              <a:rPr sz="2000" spc="-145" dirty="0">
                <a:latin typeface="Arial"/>
                <a:cs typeface="Arial"/>
              </a:rPr>
              <a:t>appelées </a:t>
            </a:r>
            <a:r>
              <a:rPr sz="2000" spc="-195" dirty="0">
                <a:latin typeface="Arial"/>
                <a:cs typeface="Arial"/>
              </a:rPr>
              <a:t>des </a:t>
            </a:r>
            <a:r>
              <a:rPr sz="2000" spc="-180" dirty="0">
                <a:latin typeface="Arial"/>
                <a:cs typeface="Arial"/>
              </a:rPr>
              <a:t>adresses </a:t>
            </a:r>
            <a:r>
              <a:rPr sz="2000" spc="-100" dirty="0">
                <a:latin typeface="Arial"/>
                <a:cs typeface="Arial"/>
              </a:rPr>
              <a:t>privées. </a:t>
            </a:r>
            <a:r>
              <a:rPr sz="2000" spc="-30" dirty="0">
                <a:latin typeface="Arial"/>
                <a:cs typeface="Arial"/>
              </a:rPr>
              <a:t>Voici </a:t>
            </a:r>
            <a:r>
              <a:rPr sz="2000" spc="-60" dirty="0">
                <a:latin typeface="Arial"/>
                <a:cs typeface="Arial"/>
              </a:rPr>
              <a:t>leurs </a:t>
            </a:r>
            <a:r>
              <a:rPr sz="2000" spc="-130" dirty="0">
                <a:latin typeface="Arial"/>
                <a:cs typeface="Arial"/>
              </a:rPr>
              <a:t>plages </a:t>
            </a:r>
            <a:r>
              <a:rPr sz="2000" spc="-155" dirty="0">
                <a:latin typeface="Arial"/>
                <a:cs typeface="Arial"/>
              </a:rPr>
              <a:t>d'adresses</a:t>
            </a:r>
            <a:r>
              <a:rPr sz="2000" spc="65" dirty="0">
                <a:latin typeface="Arial"/>
                <a:cs typeface="Arial"/>
              </a:rPr>
              <a:t> </a:t>
            </a:r>
            <a:r>
              <a:rPr sz="2000" spc="-150" dirty="0">
                <a:latin typeface="Arial"/>
                <a:cs typeface="Arial"/>
              </a:rPr>
              <a:t>:</a:t>
            </a:r>
            <a:endParaRPr sz="2000">
              <a:latin typeface="Arial"/>
              <a:cs typeface="Arial"/>
            </a:endParaRPr>
          </a:p>
          <a:p>
            <a:pPr marL="1155700" lvl="2" indent="-229235">
              <a:lnSpc>
                <a:spcPct val="100000"/>
              </a:lnSpc>
              <a:spcBef>
                <a:spcPts val="434"/>
              </a:spcBef>
              <a:buChar char="•"/>
              <a:tabLst>
                <a:tab pos="1155065" algn="l"/>
                <a:tab pos="1156335" algn="l"/>
              </a:tabLst>
            </a:pPr>
            <a:r>
              <a:rPr sz="1600" spc="-125" dirty="0">
                <a:latin typeface="Arial"/>
                <a:cs typeface="Arial"/>
              </a:rPr>
              <a:t>de </a:t>
            </a:r>
            <a:r>
              <a:rPr sz="1600" b="1" spc="25" dirty="0">
                <a:latin typeface="Times New Roman"/>
                <a:cs typeface="Times New Roman"/>
              </a:rPr>
              <a:t>10.0.0.0 </a:t>
            </a:r>
            <a:r>
              <a:rPr sz="1600" spc="-145" dirty="0">
                <a:latin typeface="Arial"/>
                <a:cs typeface="Arial"/>
              </a:rPr>
              <a:t>à </a:t>
            </a:r>
            <a:r>
              <a:rPr sz="1600" b="1" spc="50" dirty="0">
                <a:latin typeface="Times New Roman"/>
                <a:cs typeface="Times New Roman"/>
              </a:rPr>
              <a:t>10.255.255.255 </a:t>
            </a:r>
            <a:r>
              <a:rPr sz="1600" spc="20" dirty="0">
                <a:latin typeface="Arial"/>
                <a:cs typeface="Arial"/>
              </a:rPr>
              <a:t>(</a:t>
            </a:r>
            <a:r>
              <a:rPr sz="1600" b="1" spc="20" dirty="0">
                <a:latin typeface="Times New Roman"/>
                <a:cs typeface="Times New Roman"/>
              </a:rPr>
              <a:t>10.0.0.0</a:t>
            </a:r>
            <a:r>
              <a:rPr sz="1600" b="1" spc="-45" dirty="0">
                <a:latin typeface="Times New Roman"/>
                <a:cs typeface="Times New Roman"/>
              </a:rPr>
              <a:t> </a:t>
            </a:r>
            <a:r>
              <a:rPr sz="1600" b="1" spc="-15" dirty="0">
                <a:latin typeface="Times New Roman"/>
                <a:cs typeface="Times New Roman"/>
              </a:rPr>
              <a:t>/8</a:t>
            </a:r>
            <a:r>
              <a:rPr sz="1600" spc="-15" dirty="0">
                <a:latin typeface="Arial"/>
                <a:cs typeface="Arial"/>
              </a:rPr>
              <a:t>),</a:t>
            </a:r>
            <a:endParaRPr sz="1600">
              <a:latin typeface="Arial"/>
              <a:cs typeface="Arial"/>
            </a:endParaRPr>
          </a:p>
          <a:p>
            <a:pPr marL="1155700" lvl="2" indent="-229235">
              <a:lnSpc>
                <a:spcPct val="100000"/>
              </a:lnSpc>
              <a:spcBef>
                <a:spcPts val="385"/>
              </a:spcBef>
              <a:buChar char="•"/>
              <a:tabLst>
                <a:tab pos="1155065" algn="l"/>
                <a:tab pos="1156335" algn="l"/>
              </a:tabLst>
            </a:pPr>
            <a:r>
              <a:rPr sz="1600" spc="-125" dirty="0">
                <a:latin typeface="Arial"/>
                <a:cs typeface="Arial"/>
              </a:rPr>
              <a:t>de </a:t>
            </a:r>
            <a:r>
              <a:rPr sz="1600" b="1" spc="40" dirty="0">
                <a:latin typeface="Times New Roman"/>
                <a:cs typeface="Times New Roman"/>
              </a:rPr>
              <a:t>172.16.0.0 </a:t>
            </a:r>
            <a:r>
              <a:rPr sz="1600" spc="-145" dirty="0">
                <a:latin typeface="Arial"/>
                <a:cs typeface="Arial"/>
              </a:rPr>
              <a:t>à </a:t>
            </a:r>
            <a:r>
              <a:rPr sz="1600" b="1" spc="50" dirty="0">
                <a:latin typeface="Times New Roman"/>
                <a:cs typeface="Times New Roman"/>
              </a:rPr>
              <a:t>172.31.255.255 </a:t>
            </a:r>
            <a:r>
              <a:rPr sz="1600" spc="30" dirty="0">
                <a:latin typeface="Arial"/>
                <a:cs typeface="Arial"/>
              </a:rPr>
              <a:t>(</a:t>
            </a:r>
            <a:r>
              <a:rPr sz="1600" b="1" spc="30" dirty="0">
                <a:latin typeface="Times New Roman"/>
                <a:cs typeface="Times New Roman"/>
              </a:rPr>
              <a:t>172.16.0.0</a:t>
            </a:r>
            <a:r>
              <a:rPr sz="1600" b="1" spc="-60" dirty="0">
                <a:latin typeface="Times New Roman"/>
                <a:cs typeface="Times New Roman"/>
              </a:rPr>
              <a:t> </a:t>
            </a:r>
            <a:r>
              <a:rPr sz="1600" b="1" spc="5" dirty="0">
                <a:latin typeface="Times New Roman"/>
                <a:cs typeface="Times New Roman"/>
              </a:rPr>
              <a:t>/12</a:t>
            </a:r>
            <a:r>
              <a:rPr sz="1600" spc="5" dirty="0">
                <a:latin typeface="Arial"/>
                <a:cs typeface="Arial"/>
              </a:rPr>
              <a:t>),</a:t>
            </a:r>
            <a:endParaRPr sz="1600">
              <a:latin typeface="Arial"/>
              <a:cs typeface="Arial"/>
            </a:endParaRPr>
          </a:p>
          <a:p>
            <a:pPr marL="1155700" lvl="2" indent="-229235">
              <a:lnSpc>
                <a:spcPct val="100000"/>
              </a:lnSpc>
              <a:spcBef>
                <a:spcPts val="385"/>
              </a:spcBef>
              <a:buChar char="•"/>
              <a:tabLst>
                <a:tab pos="1155065" algn="l"/>
                <a:tab pos="1156335" algn="l"/>
              </a:tabLst>
            </a:pPr>
            <a:r>
              <a:rPr sz="1600" spc="-125" dirty="0">
                <a:latin typeface="Arial"/>
                <a:cs typeface="Arial"/>
              </a:rPr>
              <a:t>de </a:t>
            </a:r>
            <a:r>
              <a:rPr sz="1600" b="1" spc="40" dirty="0">
                <a:latin typeface="Times New Roman"/>
                <a:cs typeface="Times New Roman"/>
              </a:rPr>
              <a:t>192.168.0.0 </a:t>
            </a:r>
            <a:r>
              <a:rPr sz="1600" spc="-145" dirty="0">
                <a:latin typeface="Arial"/>
                <a:cs typeface="Arial"/>
              </a:rPr>
              <a:t>à </a:t>
            </a:r>
            <a:r>
              <a:rPr sz="1600" b="1" spc="55" dirty="0">
                <a:latin typeface="Times New Roman"/>
                <a:cs typeface="Times New Roman"/>
              </a:rPr>
              <a:t>192.168.255.255 </a:t>
            </a:r>
            <a:r>
              <a:rPr sz="1600" spc="35" dirty="0">
                <a:latin typeface="Arial"/>
                <a:cs typeface="Arial"/>
              </a:rPr>
              <a:t>(</a:t>
            </a:r>
            <a:r>
              <a:rPr sz="1600" b="1" spc="35" dirty="0">
                <a:latin typeface="Times New Roman"/>
                <a:cs typeface="Times New Roman"/>
              </a:rPr>
              <a:t>192.168.0.0</a:t>
            </a:r>
            <a:r>
              <a:rPr sz="1600" b="1" spc="-85" dirty="0">
                <a:latin typeface="Times New Roman"/>
                <a:cs typeface="Times New Roman"/>
              </a:rPr>
              <a:t> </a:t>
            </a:r>
            <a:r>
              <a:rPr sz="1600" b="1" spc="5" dirty="0">
                <a:latin typeface="Times New Roman"/>
                <a:cs typeface="Times New Roman"/>
              </a:rPr>
              <a:t>/16</a:t>
            </a:r>
            <a:r>
              <a:rPr sz="1600" spc="5" dirty="0">
                <a:latin typeface="Arial"/>
                <a:cs typeface="Arial"/>
              </a:rPr>
              <a:t>).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27211" y="331914"/>
            <a:ext cx="488759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u="none" spc="-55" dirty="0"/>
              <a:t>Types </a:t>
            </a:r>
            <a:r>
              <a:rPr u="none" spc="-120" dirty="0"/>
              <a:t>d'adresse</a:t>
            </a:r>
            <a:r>
              <a:rPr u="none" spc="-434" dirty="0"/>
              <a:t> </a:t>
            </a:r>
            <a:r>
              <a:rPr u="none" spc="40" dirty="0"/>
              <a:t>IPv4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1921763"/>
            <a:ext cx="9144000" cy="4932045"/>
            <a:chOff x="0" y="1921763"/>
            <a:chExt cx="9144000" cy="4932045"/>
          </a:xfrm>
        </p:grpSpPr>
        <p:sp>
          <p:nvSpPr>
            <p:cNvPr id="4" name="object 4"/>
            <p:cNvSpPr/>
            <p:nvPr/>
          </p:nvSpPr>
          <p:spPr>
            <a:xfrm>
              <a:off x="1043939" y="1921763"/>
              <a:ext cx="7642859" cy="150571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3427475"/>
              <a:ext cx="9144000" cy="3426460"/>
            </a:xfrm>
            <a:custGeom>
              <a:avLst/>
              <a:gdLst/>
              <a:ahLst/>
              <a:cxnLst/>
              <a:rect l="l" t="t" r="r" b="b"/>
              <a:pathLst>
                <a:path w="9144000" h="3426459">
                  <a:moveTo>
                    <a:pt x="9144000" y="0"/>
                  </a:moveTo>
                  <a:lnTo>
                    <a:pt x="0" y="0"/>
                  </a:lnTo>
                  <a:lnTo>
                    <a:pt x="0" y="3425952"/>
                  </a:lnTo>
                  <a:lnTo>
                    <a:pt x="9144000" y="3425952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691387" y="1396050"/>
            <a:ext cx="7995920" cy="2947670"/>
          </a:xfrm>
          <a:prstGeom prst="rect">
            <a:avLst/>
          </a:prstGeom>
        </p:spPr>
        <p:txBody>
          <a:bodyPr vert="horz" wrap="square" lIns="0" tIns="9271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730"/>
              </a:spcBef>
              <a:buFont typeface="Wingdings"/>
              <a:buChar char=""/>
              <a:tabLst>
                <a:tab pos="355600" algn="l"/>
              </a:tabLst>
            </a:pPr>
            <a:r>
              <a:rPr sz="2400" b="1" spc="-85" dirty="0">
                <a:solidFill>
                  <a:srgbClr val="376092"/>
                </a:solidFill>
                <a:latin typeface="Times New Roman"/>
                <a:cs typeface="Times New Roman"/>
              </a:rPr>
              <a:t>Adresses</a:t>
            </a:r>
            <a:r>
              <a:rPr sz="2400" b="1" spc="-65" dirty="0">
                <a:solidFill>
                  <a:srgbClr val="376092"/>
                </a:solidFill>
                <a:latin typeface="Times New Roman"/>
                <a:cs typeface="Times New Roman"/>
              </a:rPr>
              <a:t> </a:t>
            </a:r>
            <a:r>
              <a:rPr sz="2400" b="1" spc="-45" dirty="0">
                <a:solidFill>
                  <a:srgbClr val="376092"/>
                </a:solidFill>
                <a:latin typeface="Times New Roman"/>
                <a:cs typeface="Times New Roman"/>
              </a:rPr>
              <a:t>privées</a:t>
            </a:r>
            <a:endParaRPr sz="2400">
              <a:latin typeface="Times New Roman"/>
              <a:cs typeface="Times New Roman"/>
            </a:endParaRPr>
          </a:p>
          <a:p>
            <a:pPr marL="756285" marR="5080" lvl="1" indent="-287020" algn="just">
              <a:lnSpc>
                <a:spcPct val="100000"/>
              </a:lnSpc>
              <a:spcBef>
                <a:spcPts val="530"/>
              </a:spcBef>
              <a:buChar char="•"/>
              <a:tabLst>
                <a:tab pos="756920" algn="l"/>
              </a:tabLst>
            </a:pPr>
            <a:r>
              <a:rPr sz="2000" spc="-105" dirty="0">
                <a:solidFill>
                  <a:srgbClr val="BFBFBF"/>
                </a:solidFill>
                <a:latin typeface="Arial"/>
                <a:cs typeface="Arial"/>
              </a:rPr>
              <a:t>Bien que </a:t>
            </a:r>
            <a:r>
              <a:rPr sz="2000" spc="-40" dirty="0">
                <a:solidFill>
                  <a:srgbClr val="BFBFBF"/>
                </a:solidFill>
                <a:latin typeface="Arial"/>
                <a:cs typeface="Arial"/>
              </a:rPr>
              <a:t>la majorité </a:t>
            </a:r>
            <a:r>
              <a:rPr sz="2000" spc="-195" dirty="0">
                <a:solidFill>
                  <a:srgbClr val="BFBFBF"/>
                </a:solidFill>
                <a:latin typeface="Arial"/>
                <a:cs typeface="Arial"/>
              </a:rPr>
              <a:t>des </a:t>
            </a:r>
            <a:r>
              <a:rPr sz="2000" spc="-185" dirty="0">
                <a:solidFill>
                  <a:srgbClr val="BFBFBF"/>
                </a:solidFill>
                <a:latin typeface="Arial"/>
                <a:cs typeface="Arial"/>
              </a:rPr>
              <a:t>adresses </a:t>
            </a:r>
            <a:r>
              <a:rPr sz="2000" spc="-100" dirty="0">
                <a:solidFill>
                  <a:srgbClr val="BFBFBF"/>
                </a:solidFill>
                <a:latin typeface="Arial"/>
                <a:cs typeface="Arial"/>
              </a:rPr>
              <a:t>d’hôtes IPv4 </a:t>
            </a:r>
            <a:r>
              <a:rPr sz="2000" spc="-90" dirty="0">
                <a:solidFill>
                  <a:srgbClr val="BFBFBF"/>
                </a:solidFill>
                <a:latin typeface="Arial"/>
                <a:cs typeface="Arial"/>
              </a:rPr>
              <a:t>soient </a:t>
            </a:r>
            <a:r>
              <a:rPr sz="2000" spc="-195" dirty="0">
                <a:solidFill>
                  <a:srgbClr val="BFBFBF"/>
                </a:solidFill>
                <a:latin typeface="Arial"/>
                <a:cs typeface="Arial"/>
              </a:rPr>
              <a:t>des </a:t>
            </a:r>
            <a:r>
              <a:rPr sz="2000" spc="-185" dirty="0">
                <a:solidFill>
                  <a:srgbClr val="BFBFBF"/>
                </a:solidFill>
                <a:latin typeface="Arial"/>
                <a:cs typeface="Arial"/>
              </a:rPr>
              <a:t>adresses  </a:t>
            </a:r>
            <a:r>
              <a:rPr sz="2000" spc="-65" dirty="0">
                <a:solidFill>
                  <a:srgbClr val="BFBFBF"/>
                </a:solidFill>
                <a:latin typeface="Arial"/>
                <a:cs typeface="Arial"/>
              </a:rPr>
              <a:t>publiques </a:t>
            </a:r>
            <a:r>
              <a:rPr sz="2000" spc="-85" dirty="0">
                <a:solidFill>
                  <a:srgbClr val="BFBFBF"/>
                </a:solidFill>
                <a:latin typeface="Arial"/>
                <a:cs typeface="Arial"/>
              </a:rPr>
              <a:t>utilisées </a:t>
            </a:r>
            <a:r>
              <a:rPr sz="2000" spc="-135" dirty="0">
                <a:solidFill>
                  <a:srgbClr val="BFBFBF"/>
                </a:solidFill>
                <a:latin typeface="Arial"/>
                <a:cs typeface="Arial"/>
              </a:rPr>
              <a:t>dans </a:t>
            </a:r>
            <a:r>
              <a:rPr sz="2000" spc="-145" dirty="0">
                <a:solidFill>
                  <a:srgbClr val="BFBFBF"/>
                </a:solidFill>
                <a:latin typeface="Arial"/>
                <a:cs typeface="Arial"/>
              </a:rPr>
              <a:t>les </a:t>
            </a:r>
            <a:r>
              <a:rPr sz="2000" spc="-114" dirty="0">
                <a:solidFill>
                  <a:srgbClr val="BFBFBF"/>
                </a:solidFill>
                <a:latin typeface="Arial"/>
                <a:cs typeface="Arial"/>
              </a:rPr>
              <a:t>réseaux </a:t>
            </a:r>
            <a:r>
              <a:rPr sz="2000" spc="-150" dirty="0">
                <a:solidFill>
                  <a:srgbClr val="BFBFBF"/>
                </a:solidFill>
                <a:latin typeface="Arial"/>
                <a:cs typeface="Arial"/>
              </a:rPr>
              <a:t>accessibles </a:t>
            </a:r>
            <a:r>
              <a:rPr sz="2000" spc="-55" dirty="0">
                <a:solidFill>
                  <a:srgbClr val="BFBFBF"/>
                </a:solidFill>
                <a:latin typeface="Arial"/>
                <a:cs typeface="Arial"/>
              </a:rPr>
              <a:t>sur </a:t>
            </a:r>
            <a:r>
              <a:rPr sz="2000" spc="-50" dirty="0">
                <a:solidFill>
                  <a:srgbClr val="BFBFBF"/>
                </a:solidFill>
                <a:latin typeface="Arial"/>
                <a:cs typeface="Arial"/>
              </a:rPr>
              <a:t>Internet, </a:t>
            </a:r>
            <a:r>
              <a:rPr sz="2000" spc="-90" dirty="0">
                <a:solidFill>
                  <a:srgbClr val="BFBFBF"/>
                </a:solidFill>
                <a:latin typeface="Arial"/>
                <a:cs typeface="Arial"/>
              </a:rPr>
              <a:t>d'autres  </a:t>
            </a:r>
            <a:r>
              <a:rPr sz="2000" spc="-105" dirty="0">
                <a:solidFill>
                  <a:srgbClr val="BFBFBF"/>
                </a:solidFill>
                <a:latin typeface="Arial"/>
                <a:cs typeface="Arial"/>
              </a:rPr>
              <a:t>blocs </a:t>
            </a:r>
            <a:r>
              <a:rPr sz="2000" spc="-160" dirty="0">
                <a:solidFill>
                  <a:srgbClr val="BFBFBF"/>
                </a:solidFill>
                <a:latin typeface="Arial"/>
                <a:cs typeface="Arial"/>
              </a:rPr>
              <a:t>d'adresses </a:t>
            </a:r>
            <a:r>
              <a:rPr sz="2000" spc="-100" dirty="0">
                <a:solidFill>
                  <a:srgbClr val="BFBFBF"/>
                </a:solidFill>
                <a:latin typeface="Arial"/>
                <a:cs typeface="Arial"/>
              </a:rPr>
              <a:t>sont </a:t>
            </a:r>
            <a:r>
              <a:rPr sz="2000" spc="-60" dirty="0">
                <a:solidFill>
                  <a:srgbClr val="BFBFBF"/>
                </a:solidFill>
                <a:latin typeface="Arial"/>
                <a:cs typeface="Arial"/>
              </a:rPr>
              <a:t>attribués </a:t>
            </a:r>
            <a:r>
              <a:rPr sz="2000" spc="-175" dirty="0">
                <a:solidFill>
                  <a:srgbClr val="BFBFBF"/>
                </a:solidFill>
                <a:latin typeface="Arial"/>
                <a:cs typeface="Arial"/>
              </a:rPr>
              <a:t>à </a:t>
            </a:r>
            <a:r>
              <a:rPr sz="2000" spc="-200" dirty="0">
                <a:solidFill>
                  <a:srgbClr val="BFBFBF"/>
                </a:solidFill>
                <a:latin typeface="Arial"/>
                <a:cs typeface="Arial"/>
              </a:rPr>
              <a:t>des </a:t>
            </a:r>
            <a:r>
              <a:rPr sz="2000" spc="-114" dirty="0">
                <a:solidFill>
                  <a:srgbClr val="BFBFBF"/>
                </a:solidFill>
                <a:latin typeface="Arial"/>
                <a:cs typeface="Arial"/>
              </a:rPr>
              <a:t>réseaux </a:t>
            </a:r>
            <a:r>
              <a:rPr sz="2000" spc="5" dirty="0">
                <a:solidFill>
                  <a:srgbClr val="BFBFBF"/>
                </a:solidFill>
                <a:latin typeface="Arial"/>
                <a:cs typeface="Arial"/>
              </a:rPr>
              <a:t>qui </a:t>
            </a:r>
            <a:r>
              <a:rPr sz="2000" spc="-125" dirty="0">
                <a:solidFill>
                  <a:srgbClr val="BFBFBF"/>
                </a:solidFill>
                <a:latin typeface="Arial"/>
                <a:cs typeface="Arial"/>
              </a:rPr>
              <a:t>ne </a:t>
            </a:r>
            <a:r>
              <a:rPr sz="2000" spc="-114" dirty="0">
                <a:solidFill>
                  <a:srgbClr val="BFBFBF"/>
                </a:solidFill>
                <a:latin typeface="Arial"/>
                <a:cs typeface="Arial"/>
              </a:rPr>
              <a:t>nécessitent </a:t>
            </a:r>
            <a:r>
              <a:rPr sz="2000" spc="-170" dirty="0">
                <a:solidFill>
                  <a:srgbClr val="BFBFBF"/>
                </a:solidFill>
                <a:latin typeface="Arial"/>
                <a:cs typeface="Arial"/>
              </a:rPr>
              <a:t>pas  </a:t>
            </a:r>
            <a:r>
              <a:rPr sz="2000" spc="-150" dirty="0">
                <a:solidFill>
                  <a:srgbClr val="BFBFBF"/>
                </a:solidFill>
                <a:latin typeface="Arial"/>
                <a:cs typeface="Arial"/>
              </a:rPr>
              <a:t>d'accès </a:t>
            </a:r>
            <a:r>
              <a:rPr sz="2000" spc="-175" dirty="0">
                <a:solidFill>
                  <a:srgbClr val="BFBFBF"/>
                </a:solidFill>
                <a:latin typeface="Arial"/>
                <a:cs typeface="Arial"/>
              </a:rPr>
              <a:t>à </a:t>
            </a:r>
            <a:r>
              <a:rPr sz="2000" spc="-50" dirty="0">
                <a:solidFill>
                  <a:srgbClr val="BFBFBF"/>
                </a:solidFill>
                <a:latin typeface="Arial"/>
                <a:cs typeface="Arial"/>
              </a:rPr>
              <a:t>Internet, </a:t>
            </a:r>
            <a:r>
              <a:rPr sz="2000" spc="-70" dirty="0">
                <a:solidFill>
                  <a:srgbClr val="BFBFBF"/>
                </a:solidFill>
                <a:latin typeface="Arial"/>
                <a:cs typeface="Arial"/>
              </a:rPr>
              <a:t>ou </a:t>
            </a:r>
            <a:r>
              <a:rPr sz="2000" spc="-60" dirty="0">
                <a:solidFill>
                  <a:srgbClr val="BFBFBF"/>
                </a:solidFill>
                <a:latin typeface="Arial"/>
                <a:cs typeface="Arial"/>
              </a:rPr>
              <a:t>uniquement </a:t>
            </a:r>
            <a:r>
              <a:rPr sz="2000" spc="-15" dirty="0">
                <a:solidFill>
                  <a:srgbClr val="BFBFBF"/>
                </a:solidFill>
                <a:latin typeface="Arial"/>
                <a:cs typeface="Arial"/>
              </a:rPr>
              <a:t>un </a:t>
            </a:r>
            <a:r>
              <a:rPr sz="2000" spc="-180" dirty="0">
                <a:solidFill>
                  <a:srgbClr val="BFBFBF"/>
                </a:solidFill>
                <a:latin typeface="Arial"/>
                <a:cs typeface="Arial"/>
              </a:rPr>
              <a:t>accès </a:t>
            </a:r>
            <a:r>
              <a:rPr sz="2000" spc="-25" dirty="0">
                <a:solidFill>
                  <a:srgbClr val="BFBFBF"/>
                </a:solidFill>
                <a:latin typeface="Arial"/>
                <a:cs typeface="Arial"/>
              </a:rPr>
              <a:t>limité. </a:t>
            </a:r>
            <a:r>
              <a:rPr sz="2000" spc="-240" dirty="0">
                <a:solidFill>
                  <a:srgbClr val="BFBFBF"/>
                </a:solidFill>
                <a:latin typeface="Arial"/>
                <a:cs typeface="Arial"/>
              </a:rPr>
              <a:t>Ces </a:t>
            </a:r>
            <a:r>
              <a:rPr sz="2000" spc="-180" dirty="0">
                <a:solidFill>
                  <a:srgbClr val="BFBFBF"/>
                </a:solidFill>
                <a:latin typeface="Arial"/>
                <a:cs typeface="Arial"/>
              </a:rPr>
              <a:t>adresses </a:t>
            </a:r>
            <a:r>
              <a:rPr sz="2000" spc="-105" dirty="0">
                <a:solidFill>
                  <a:srgbClr val="BFBFBF"/>
                </a:solidFill>
                <a:latin typeface="Arial"/>
                <a:cs typeface="Arial"/>
              </a:rPr>
              <a:t>sont  </a:t>
            </a:r>
            <a:r>
              <a:rPr sz="2000" spc="-145" dirty="0">
                <a:solidFill>
                  <a:srgbClr val="BFBFBF"/>
                </a:solidFill>
                <a:latin typeface="Arial"/>
                <a:cs typeface="Arial"/>
              </a:rPr>
              <a:t>appelées </a:t>
            </a:r>
            <a:r>
              <a:rPr sz="2000" spc="-195" dirty="0">
                <a:solidFill>
                  <a:srgbClr val="BFBFBF"/>
                </a:solidFill>
                <a:latin typeface="Arial"/>
                <a:cs typeface="Arial"/>
              </a:rPr>
              <a:t>des </a:t>
            </a:r>
            <a:r>
              <a:rPr sz="2000" spc="-180" dirty="0">
                <a:solidFill>
                  <a:srgbClr val="BFBFBF"/>
                </a:solidFill>
                <a:latin typeface="Arial"/>
                <a:cs typeface="Arial"/>
              </a:rPr>
              <a:t>adresses </a:t>
            </a:r>
            <a:r>
              <a:rPr sz="2000" spc="-100" dirty="0">
                <a:solidFill>
                  <a:srgbClr val="BFBFBF"/>
                </a:solidFill>
                <a:latin typeface="Arial"/>
                <a:cs typeface="Arial"/>
              </a:rPr>
              <a:t>privées. </a:t>
            </a:r>
            <a:r>
              <a:rPr sz="2000" spc="-30" dirty="0">
                <a:solidFill>
                  <a:srgbClr val="BFBFBF"/>
                </a:solidFill>
                <a:latin typeface="Arial"/>
                <a:cs typeface="Arial"/>
              </a:rPr>
              <a:t>Voici </a:t>
            </a:r>
            <a:r>
              <a:rPr sz="2000" spc="-60" dirty="0">
                <a:solidFill>
                  <a:srgbClr val="BFBFBF"/>
                </a:solidFill>
                <a:latin typeface="Arial"/>
                <a:cs typeface="Arial"/>
              </a:rPr>
              <a:t>leurs </a:t>
            </a:r>
            <a:r>
              <a:rPr sz="2000" spc="-130" dirty="0">
                <a:solidFill>
                  <a:srgbClr val="BFBFBF"/>
                </a:solidFill>
                <a:latin typeface="Arial"/>
                <a:cs typeface="Arial"/>
              </a:rPr>
              <a:t>plages </a:t>
            </a:r>
            <a:r>
              <a:rPr sz="2000" spc="-155" dirty="0">
                <a:solidFill>
                  <a:srgbClr val="BFBFBF"/>
                </a:solidFill>
                <a:latin typeface="Arial"/>
                <a:cs typeface="Arial"/>
              </a:rPr>
              <a:t>d'adresses</a:t>
            </a:r>
            <a:r>
              <a:rPr sz="2000" spc="65" dirty="0">
                <a:solidFill>
                  <a:srgbClr val="BFBFBF"/>
                </a:solidFill>
                <a:latin typeface="Arial"/>
                <a:cs typeface="Arial"/>
              </a:rPr>
              <a:t> </a:t>
            </a:r>
            <a:r>
              <a:rPr sz="2000" spc="-150" dirty="0">
                <a:solidFill>
                  <a:srgbClr val="BFBFBF"/>
                </a:solidFill>
                <a:latin typeface="Arial"/>
                <a:cs typeface="Arial"/>
              </a:rPr>
              <a:t>:</a:t>
            </a:r>
            <a:endParaRPr sz="2000">
              <a:latin typeface="Arial"/>
              <a:cs typeface="Arial"/>
            </a:endParaRPr>
          </a:p>
          <a:p>
            <a:pPr marL="1155700" lvl="2" indent="-229235">
              <a:lnSpc>
                <a:spcPct val="100000"/>
              </a:lnSpc>
              <a:spcBef>
                <a:spcPts val="434"/>
              </a:spcBef>
              <a:buChar char="•"/>
              <a:tabLst>
                <a:tab pos="1155065" algn="l"/>
                <a:tab pos="1156335" algn="l"/>
              </a:tabLst>
            </a:pPr>
            <a:r>
              <a:rPr sz="1600" spc="-125" dirty="0">
                <a:solidFill>
                  <a:srgbClr val="BFBFBF"/>
                </a:solidFill>
                <a:latin typeface="Arial"/>
                <a:cs typeface="Arial"/>
              </a:rPr>
              <a:t>de </a:t>
            </a:r>
            <a:r>
              <a:rPr sz="1600" b="1" spc="25" dirty="0">
                <a:solidFill>
                  <a:srgbClr val="BFBFBF"/>
                </a:solidFill>
                <a:latin typeface="Times New Roman"/>
                <a:cs typeface="Times New Roman"/>
              </a:rPr>
              <a:t>10.0.0.0 </a:t>
            </a:r>
            <a:r>
              <a:rPr sz="1600" spc="-145" dirty="0">
                <a:solidFill>
                  <a:srgbClr val="BFBFBF"/>
                </a:solidFill>
                <a:latin typeface="Arial"/>
                <a:cs typeface="Arial"/>
              </a:rPr>
              <a:t>à </a:t>
            </a:r>
            <a:r>
              <a:rPr sz="1600" b="1" spc="50" dirty="0">
                <a:solidFill>
                  <a:srgbClr val="BFBFBF"/>
                </a:solidFill>
                <a:latin typeface="Times New Roman"/>
                <a:cs typeface="Times New Roman"/>
              </a:rPr>
              <a:t>10.255.255.255 </a:t>
            </a:r>
            <a:r>
              <a:rPr sz="1600" spc="20" dirty="0">
                <a:solidFill>
                  <a:srgbClr val="BFBFBF"/>
                </a:solidFill>
                <a:latin typeface="Arial"/>
                <a:cs typeface="Arial"/>
              </a:rPr>
              <a:t>(</a:t>
            </a:r>
            <a:r>
              <a:rPr sz="1600" b="1" spc="20" dirty="0">
                <a:solidFill>
                  <a:srgbClr val="BFBFBF"/>
                </a:solidFill>
                <a:latin typeface="Times New Roman"/>
                <a:cs typeface="Times New Roman"/>
              </a:rPr>
              <a:t>10.0.0.0</a:t>
            </a:r>
            <a:r>
              <a:rPr sz="1600" b="1" spc="-45" dirty="0">
                <a:solidFill>
                  <a:srgbClr val="BFBFBF"/>
                </a:solidFill>
                <a:latin typeface="Times New Roman"/>
                <a:cs typeface="Times New Roman"/>
              </a:rPr>
              <a:t> </a:t>
            </a:r>
            <a:r>
              <a:rPr sz="1600" b="1" spc="-15" dirty="0">
                <a:solidFill>
                  <a:srgbClr val="BFBFBF"/>
                </a:solidFill>
                <a:latin typeface="Times New Roman"/>
                <a:cs typeface="Times New Roman"/>
              </a:rPr>
              <a:t>/8</a:t>
            </a:r>
            <a:r>
              <a:rPr sz="1600" spc="-15" dirty="0">
                <a:solidFill>
                  <a:srgbClr val="BFBFBF"/>
                </a:solidFill>
                <a:latin typeface="Arial"/>
                <a:cs typeface="Arial"/>
              </a:rPr>
              <a:t>),</a:t>
            </a:r>
            <a:endParaRPr sz="1600">
              <a:latin typeface="Arial"/>
              <a:cs typeface="Arial"/>
            </a:endParaRPr>
          </a:p>
          <a:p>
            <a:pPr marL="1155700" lvl="2" indent="-229235">
              <a:lnSpc>
                <a:spcPct val="100000"/>
              </a:lnSpc>
              <a:spcBef>
                <a:spcPts val="385"/>
              </a:spcBef>
              <a:buChar char="•"/>
              <a:tabLst>
                <a:tab pos="1155065" algn="l"/>
                <a:tab pos="1156335" algn="l"/>
              </a:tabLst>
            </a:pPr>
            <a:r>
              <a:rPr sz="1600" spc="-125" dirty="0">
                <a:solidFill>
                  <a:srgbClr val="BFBFBF"/>
                </a:solidFill>
                <a:latin typeface="Arial"/>
                <a:cs typeface="Arial"/>
              </a:rPr>
              <a:t>de </a:t>
            </a:r>
            <a:r>
              <a:rPr sz="1600" b="1" spc="40" dirty="0">
                <a:solidFill>
                  <a:srgbClr val="BFBFBF"/>
                </a:solidFill>
                <a:latin typeface="Times New Roman"/>
                <a:cs typeface="Times New Roman"/>
              </a:rPr>
              <a:t>172.16.0.0 </a:t>
            </a:r>
            <a:r>
              <a:rPr sz="1600" spc="-145" dirty="0">
                <a:solidFill>
                  <a:srgbClr val="BFBFBF"/>
                </a:solidFill>
                <a:latin typeface="Arial"/>
                <a:cs typeface="Arial"/>
              </a:rPr>
              <a:t>à </a:t>
            </a:r>
            <a:r>
              <a:rPr sz="1600" b="1" spc="50" dirty="0">
                <a:solidFill>
                  <a:srgbClr val="BFBFBF"/>
                </a:solidFill>
                <a:latin typeface="Times New Roman"/>
                <a:cs typeface="Times New Roman"/>
              </a:rPr>
              <a:t>172.31.255.255 </a:t>
            </a:r>
            <a:r>
              <a:rPr sz="1600" spc="30" dirty="0">
                <a:solidFill>
                  <a:srgbClr val="BFBFBF"/>
                </a:solidFill>
                <a:latin typeface="Arial"/>
                <a:cs typeface="Arial"/>
              </a:rPr>
              <a:t>(</a:t>
            </a:r>
            <a:r>
              <a:rPr sz="1600" b="1" spc="30" dirty="0">
                <a:solidFill>
                  <a:srgbClr val="BFBFBF"/>
                </a:solidFill>
                <a:latin typeface="Times New Roman"/>
                <a:cs typeface="Times New Roman"/>
              </a:rPr>
              <a:t>172.16.0.0</a:t>
            </a:r>
            <a:r>
              <a:rPr sz="1600" b="1" spc="-60" dirty="0">
                <a:solidFill>
                  <a:srgbClr val="BFBFBF"/>
                </a:solidFill>
                <a:latin typeface="Times New Roman"/>
                <a:cs typeface="Times New Roman"/>
              </a:rPr>
              <a:t> </a:t>
            </a:r>
            <a:r>
              <a:rPr sz="1600" b="1" spc="5" dirty="0">
                <a:solidFill>
                  <a:srgbClr val="BFBFBF"/>
                </a:solidFill>
                <a:latin typeface="Times New Roman"/>
                <a:cs typeface="Times New Roman"/>
              </a:rPr>
              <a:t>/12</a:t>
            </a:r>
            <a:r>
              <a:rPr sz="1600" spc="5" dirty="0">
                <a:solidFill>
                  <a:srgbClr val="BFBFBF"/>
                </a:solidFill>
                <a:latin typeface="Arial"/>
                <a:cs typeface="Arial"/>
              </a:rPr>
              <a:t>),</a:t>
            </a:r>
            <a:endParaRPr sz="1600">
              <a:latin typeface="Arial"/>
              <a:cs typeface="Arial"/>
            </a:endParaRPr>
          </a:p>
          <a:p>
            <a:pPr marL="1155700" lvl="2" indent="-229235">
              <a:lnSpc>
                <a:spcPct val="100000"/>
              </a:lnSpc>
              <a:spcBef>
                <a:spcPts val="385"/>
              </a:spcBef>
              <a:buChar char="•"/>
              <a:tabLst>
                <a:tab pos="1155065" algn="l"/>
                <a:tab pos="1156335" algn="l"/>
              </a:tabLst>
            </a:pPr>
            <a:r>
              <a:rPr sz="1600" spc="-125" dirty="0">
                <a:solidFill>
                  <a:srgbClr val="BFBFBF"/>
                </a:solidFill>
                <a:latin typeface="Arial"/>
                <a:cs typeface="Arial"/>
              </a:rPr>
              <a:t>de </a:t>
            </a:r>
            <a:r>
              <a:rPr sz="1600" b="1" spc="40" dirty="0">
                <a:solidFill>
                  <a:srgbClr val="BFBFBF"/>
                </a:solidFill>
                <a:latin typeface="Times New Roman"/>
                <a:cs typeface="Times New Roman"/>
              </a:rPr>
              <a:t>192.168.0.0 </a:t>
            </a:r>
            <a:r>
              <a:rPr sz="1600" spc="-145" dirty="0">
                <a:solidFill>
                  <a:srgbClr val="BFBFBF"/>
                </a:solidFill>
                <a:latin typeface="Arial"/>
                <a:cs typeface="Arial"/>
              </a:rPr>
              <a:t>à </a:t>
            </a:r>
            <a:r>
              <a:rPr sz="1600" b="1" spc="55" dirty="0">
                <a:solidFill>
                  <a:srgbClr val="BFBFBF"/>
                </a:solidFill>
                <a:latin typeface="Times New Roman"/>
                <a:cs typeface="Times New Roman"/>
              </a:rPr>
              <a:t>192.168.255.255 </a:t>
            </a:r>
            <a:r>
              <a:rPr sz="1600" spc="35" dirty="0">
                <a:solidFill>
                  <a:srgbClr val="BFBFBF"/>
                </a:solidFill>
                <a:latin typeface="Arial"/>
                <a:cs typeface="Arial"/>
              </a:rPr>
              <a:t>(</a:t>
            </a:r>
            <a:r>
              <a:rPr sz="1600" b="1" spc="35" dirty="0">
                <a:solidFill>
                  <a:srgbClr val="BFBFBF"/>
                </a:solidFill>
                <a:latin typeface="Times New Roman"/>
                <a:cs typeface="Times New Roman"/>
              </a:rPr>
              <a:t>192.168.0.0</a:t>
            </a:r>
            <a:r>
              <a:rPr sz="1600" b="1" spc="-85" dirty="0">
                <a:solidFill>
                  <a:srgbClr val="BFBFBF"/>
                </a:solidFill>
                <a:latin typeface="Times New Roman"/>
                <a:cs typeface="Times New Roman"/>
              </a:rPr>
              <a:t> </a:t>
            </a:r>
            <a:r>
              <a:rPr sz="1600" b="1" spc="5" dirty="0">
                <a:solidFill>
                  <a:srgbClr val="BFBFBF"/>
                </a:solidFill>
                <a:latin typeface="Times New Roman"/>
                <a:cs typeface="Times New Roman"/>
              </a:rPr>
              <a:t>/16</a:t>
            </a:r>
            <a:r>
              <a:rPr sz="1600" spc="5" dirty="0">
                <a:solidFill>
                  <a:srgbClr val="BFBFBF"/>
                </a:solidFill>
                <a:latin typeface="Arial"/>
                <a:cs typeface="Arial"/>
              </a:rPr>
              <a:t>).</a:t>
            </a:r>
            <a:endParaRPr sz="16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43939" y="3427475"/>
            <a:ext cx="7642859" cy="29428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27211" y="331914"/>
            <a:ext cx="488759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u="none" spc="-55" dirty="0"/>
              <a:t>Types </a:t>
            </a:r>
            <a:r>
              <a:rPr u="none" spc="-120" dirty="0"/>
              <a:t>d'adresse</a:t>
            </a:r>
            <a:r>
              <a:rPr u="none" spc="-434" dirty="0"/>
              <a:t> </a:t>
            </a:r>
            <a:r>
              <a:rPr u="none" spc="40" dirty="0"/>
              <a:t>IPv4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91387" y="1378541"/>
            <a:ext cx="7996555" cy="2141855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770"/>
              </a:spcBef>
              <a:buSzPct val="96000"/>
              <a:buFont typeface="Wingdings"/>
              <a:buChar char=""/>
              <a:tabLst>
                <a:tab pos="356235" algn="l"/>
              </a:tabLst>
            </a:pPr>
            <a:r>
              <a:rPr sz="2500" i="1" spc="5" dirty="0">
                <a:solidFill>
                  <a:srgbClr val="376092"/>
                </a:solidFill>
                <a:latin typeface="Times New Roman"/>
                <a:cs typeface="Times New Roman"/>
              </a:rPr>
              <a:t>Network </a:t>
            </a:r>
            <a:r>
              <a:rPr sz="2500" i="1" spc="-50" dirty="0">
                <a:solidFill>
                  <a:srgbClr val="376092"/>
                </a:solidFill>
                <a:latin typeface="Times New Roman"/>
                <a:cs typeface="Times New Roman"/>
              </a:rPr>
              <a:t>Address</a:t>
            </a:r>
            <a:r>
              <a:rPr sz="2500" i="1" spc="-185" dirty="0">
                <a:solidFill>
                  <a:srgbClr val="376092"/>
                </a:solidFill>
                <a:latin typeface="Times New Roman"/>
                <a:cs typeface="Times New Roman"/>
              </a:rPr>
              <a:t> </a:t>
            </a:r>
            <a:r>
              <a:rPr sz="2500" i="1" spc="-45" dirty="0">
                <a:solidFill>
                  <a:srgbClr val="376092"/>
                </a:solidFill>
                <a:latin typeface="Times New Roman"/>
                <a:cs typeface="Times New Roman"/>
              </a:rPr>
              <a:t>Translation</a:t>
            </a:r>
            <a:endParaRPr sz="2500">
              <a:latin typeface="Times New Roman"/>
              <a:cs typeface="Times New Roman"/>
            </a:endParaRPr>
          </a:p>
          <a:p>
            <a:pPr marL="756285" marR="5080" lvl="1" indent="-287020" algn="just">
              <a:lnSpc>
                <a:spcPct val="100000"/>
              </a:lnSpc>
              <a:spcBef>
                <a:spcPts val="509"/>
              </a:spcBef>
              <a:buChar char="•"/>
              <a:tabLst>
                <a:tab pos="756920" algn="l"/>
              </a:tabLst>
            </a:pPr>
            <a:r>
              <a:rPr sz="2000" spc="-125" dirty="0">
                <a:latin typeface="Arial"/>
                <a:cs typeface="Arial"/>
              </a:rPr>
              <a:t>Grâce </a:t>
            </a:r>
            <a:r>
              <a:rPr sz="2000" spc="-175" dirty="0">
                <a:latin typeface="Arial"/>
                <a:cs typeface="Arial"/>
              </a:rPr>
              <a:t>à </a:t>
            </a:r>
            <a:r>
              <a:rPr sz="2000" spc="-195" dirty="0">
                <a:latin typeface="Arial"/>
                <a:cs typeface="Arial"/>
              </a:rPr>
              <a:t>des </a:t>
            </a:r>
            <a:r>
              <a:rPr sz="2000" spc="-120" dirty="0">
                <a:latin typeface="Arial"/>
                <a:cs typeface="Arial"/>
              </a:rPr>
              <a:t>services </a:t>
            </a:r>
            <a:r>
              <a:rPr sz="2000" dirty="0">
                <a:latin typeface="Arial"/>
                <a:cs typeface="Arial"/>
              </a:rPr>
              <a:t>qui </a:t>
            </a:r>
            <a:r>
              <a:rPr sz="2000" spc="-55" dirty="0">
                <a:latin typeface="Arial"/>
                <a:cs typeface="Arial"/>
              </a:rPr>
              <a:t>traduisent </a:t>
            </a:r>
            <a:r>
              <a:rPr sz="2000" spc="-145" dirty="0">
                <a:latin typeface="Arial"/>
                <a:cs typeface="Arial"/>
              </a:rPr>
              <a:t>les </a:t>
            </a:r>
            <a:r>
              <a:rPr sz="2000" spc="-185" dirty="0">
                <a:latin typeface="Arial"/>
                <a:cs typeface="Arial"/>
              </a:rPr>
              <a:t>adresses </a:t>
            </a:r>
            <a:r>
              <a:rPr sz="2000" spc="-95" dirty="0">
                <a:latin typeface="Arial"/>
                <a:cs typeface="Arial"/>
              </a:rPr>
              <a:t>privées </a:t>
            </a:r>
            <a:r>
              <a:rPr sz="2000" spc="-125" dirty="0">
                <a:latin typeface="Arial"/>
                <a:cs typeface="Arial"/>
              </a:rPr>
              <a:t>en </a:t>
            </a:r>
            <a:r>
              <a:rPr sz="2000" spc="-185" dirty="0">
                <a:latin typeface="Arial"/>
                <a:cs typeface="Arial"/>
              </a:rPr>
              <a:t>adresses  </a:t>
            </a:r>
            <a:r>
              <a:rPr sz="2000" spc="-75" dirty="0">
                <a:latin typeface="Arial"/>
                <a:cs typeface="Arial"/>
              </a:rPr>
              <a:t>publiques, </a:t>
            </a:r>
            <a:r>
              <a:rPr sz="2000" spc="-140" dirty="0">
                <a:latin typeface="Arial"/>
                <a:cs typeface="Arial"/>
              </a:rPr>
              <a:t>les </a:t>
            </a:r>
            <a:r>
              <a:rPr sz="2000" spc="-130" dirty="0">
                <a:latin typeface="Arial"/>
                <a:cs typeface="Arial"/>
              </a:rPr>
              <a:t>hôtes </a:t>
            </a:r>
            <a:r>
              <a:rPr sz="2000" spc="-40" dirty="0">
                <a:latin typeface="Arial"/>
                <a:cs typeface="Arial"/>
              </a:rPr>
              <a:t>d'un </a:t>
            </a:r>
            <a:r>
              <a:rPr sz="2000" spc="-140" dirty="0">
                <a:latin typeface="Arial"/>
                <a:cs typeface="Arial"/>
              </a:rPr>
              <a:t>réseau </a:t>
            </a:r>
            <a:r>
              <a:rPr sz="2000" spc="-25" dirty="0">
                <a:latin typeface="Arial"/>
                <a:cs typeface="Arial"/>
              </a:rPr>
              <a:t>privé </a:t>
            </a:r>
            <a:r>
              <a:rPr sz="2000" spc="-85" dirty="0">
                <a:latin typeface="Arial"/>
                <a:cs typeface="Arial"/>
              </a:rPr>
              <a:t>peuvent </a:t>
            </a:r>
            <a:r>
              <a:rPr sz="2000" spc="-114" dirty="0">
                <a:latin typeface="Arial"/>
                <a:cs typeface="Arial"/>
              </a:rPr>
              <a:t>accéder </a:t>
            </a:r>
            <a:r>
              <a:rPr sz="2000" spc="-55" dirty="0">
                <a:latin typeface="Arial"/>
                <a:cs typeface="Arial"/>
              </a:rPr>
              <a:t>aux </a:t>
            </a:r>
            <a:r>
              <a:rPr sz="2000" spc="-135" dirty="0">
                <a:latin typeface="Arial"/>
                <a:cs typeface="Arial"/>
              </a:rPr>
              <a:t>ressources  présentes </a:t>
            </a:r>
            <a:r>
              <a:rPr sz="2000" spc="-50" dirty="0">
                <a:latin typeface="Arial"/>
                <a:cs typeface="Arial"/>
              </a:rPr>
              <a:t>sur</a:t>
            </a:r>
            <a:r>
              <a:rPr sz="2000" spc="-70" dirty="0">
                <a:latin typeface="Arial"/>
                <a:cs typeface="Arial"/>
              </a:rPr>
              <a:t> </a:t>
            </a:r>
            <a:r>
              <a:rPr sz="2000" spc="-50" dirty="0">
                <a:latin typeface="Arial"/>
                <a:cs typeface="Arial"/>
              </a:rPr>
              <a:t>Internet.</a:t>
            </a:r>
            <a:endParaRPr sz="2000">
              <a:latin typeface="Arial"/>
              <a:cs typeface="Arial"/>
            </a:endParaRPr>
          </a:p>
          <a:p>
            <a:pPr marL="756285" marR="5080" lvl="1" indent="-287020" algn="just">
              <a:lnSpc>
                <a:spcPct val="100000"/>
              </a:lnSpc>
              <a:spcBef>
                <a:spcPts val="480"/>
              </a:spcBef>
              <a:buChar char="•"/>
              <a:tabLst>
                <a:tab pos="756920" algn="l"/>
              </a:tabLst>
            </a:pPr>
            <a:r>
              <a:rPr sz="2000" spc="-125" dirty="0">
                <a:latin typeface="Arial"/>
                <a:cs typeface="Arial"/>
              </a:rPr>
              <a:t>Appelés </a:t>
            </a:r>
            <a:r>
              <a:rPr sz="2000" spc="-145" dirty="0">
                <a:latin typeface="Arial"/>
                <a:cs typeface="Arial"/>
              </a:rPr>
              <a:t>NAT, </a:t>
            </a:r>
            <a:r>
              <a:rPr sz="2000" spc="-204" dirty="0">
                <a:latin typeface="Arial"/>
                <a:cs typeface="Arial"/>
              </a:rPr>
              <a:t>ces </a:t>
            </a:r>
            <a:r>
              <a:rPr sz="2000" spc="-125" dirty="0">
                <a:latin typeface="Arial"/>
                <a:cs typeface="Arial"/>
              </a:rPr>
              <a:t>services </a:t>
            </a:r>
            <a:r>
              <a:rPr sz="2000" spc="-85" dirty="0">
                <a:latin typeface="Arial"/>
                <a:cs typeface="Arial"/>
              </a:rPr>
              <a:t>peuvent être mis </a:t>
            </a:r>
            <a:r>
              <a:rPr sz="2000" spc="-125" dirty="0">
                <a:latin typeface="Arial"/>
                <a:cs typeface="Arial"/>
              </a:rPr>
              <a:t>en </a:t>
            </a:r>
            <a:r>
              <a:rPr sz="2000" spc="-85" dirty="0">
                <a:latin typeface="Arial"/>
                <a:cs typeface="Arial"/>
              </a:rPr>
              <a:t>œuvre </a:t>
            </a:r>
            <a:r>
              <a:rPr sz="2000" spc="-55" dirty="0">
                <a:latin typeface="Arial"/>
                <a:cs typeface="Arial"/>
              </a:rPr>
              <a:t>sur </a:t>
            </a:r>
            <a:r>
              <a:rPr sz="2000" spc="-15" dirty="0">
                <a:latin typeface="Arial"/>
                <a:cs typeface="Arial"/>
              </a:rPr>
              <a:t>un  </a:t>
            </a:r>
            <a:r>
              <a:rPr sz="2000" spc="-40" dirty="0">
                <a:latin typeface="Arial"/>
                <a:cs typeface="Arial"/>
              </a:rPr>
              <a:t>périphérique </a:t>
            </a:r>
            <a:r>
              <a:rPr sz="2000" spc="-80" dirty="0">
                <a:latin typeface="Arial"/>
                <a:cs typeface="Arial"/>
              </a:rPr>
              <a:t>situé </a:t>
            </a:r>
            <a:r>
              <a:rPr sz="2000" spc="-125" dirty="0">
                <a:latin typeface="Arial"/>
                <a:cs typeface="Arial"/>
              </a:rPr>
              <a:t>en </a:t>
            </a:r>
            <a:r>
              <a:rPr sz="2000" spc="-45" dirty="0">
                <a:latin typeface="Arial"/>
                <a:cs typeface="Arial"/>
              </a:rPr>
              <a:t>périphérie </a:t>
            </a:r>
            <a:r>
              <a:rPr sz="2000" spc="-40" dirty="0">
                <a:latin typeface="Arial"/>
                <a:cs typeface="Arial"/>
              </a:rPr>
              <a:t>du </a:t>
            </a:r>
            <a:r>
              <a:rPr sz="2000" spc="-135" dirty="0">
                <a:latin typeface="Arial"/>
                <a:cs typeface="Arial"/>
              </a:rPr>
              <a:t>réseau</a:t>
            </a:r>
            <a:r>
              <a:rPr sz="2000" spc="-240" dirty="0">
                <a:latin typeface="Arial"/>
                <a:cs typeface="Arial"/>
              </a:rPr>
              <a:t> </a:t>
            </a:r>
            <a:r>
              <a:rPr sz="2000" spc="-45" dirty="0">
                <a:latin typeface="Arial"/>
                <a:cs typeface="Arial"/>
              </a:rPr>
              <a:t>privé.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3427475"/>
            <a:ext cx="9144000" cy="3426460"/>
          </a:xfrm>
          <a:custGeom>
            <a:avLst/>
            <a:gdLst/>
            <a:ahLst/>
            <a:cxnLst/>
            <a:rect l="l" t="t" r="r" b="b"/>
            <a:pathLst>
              <a:path w="9144000" h="3426459">
                <a:moveTo>
                  <a:pt x="9144000" y="0"/>
                </a:moveTo>
                <a:lnTo>
                  <a:pt x="0" y="0"/>
                </a:lnTo>
                <a:lnTo>
                  <a:pt x="0" y="3425952"/>
                </a:lnTo>
                <a:lnTo>
                  <a:pt x="9144000" y="3425952"/>
                </a:lnTo>
                <a:lnTo>
                  <a:pt x="9144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27211" y="331914"/>
            <a:ext cx="488759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u="none" spc="-55" dirty="0"/>
              <a:t>Types </a:t>
            </a:r>
            <a:r>
              <a:rPr u="none" spc="-120" dirty="0"/>
              <a:t>d'adresse</a:t>
            </a:r>
            <a:r>
              <a:rPr u="none" spc="-434" dirty="0"/>
              <a:t> </a:t>
            </a:r>
            <a:r>
              <a:rPr u="none" spc="40" dirty="0"/>
              <a:t>IPv4</a:t>
            </a:r>
          </a:p>
        </p:txBody>
      </p:sp>
      <p:sp>
        <p:nvSpPr>
          <p:cNvPr id="3" name="object 3"/>
          <p:cNvSpPr/>
          <p:nvPr/>
        </p:nvSpPr>
        <p:spPr>
          <a:xfrm>
            <a:off x="0" y="3427475"/>
            <a:ext cx="9144000" cy="3426460"/>
          </a:xfrm>
          <a:custGeom>
            <a:avLst/>
            <a:gdLst/>
            <a:ahLst/>
            <a:cxnLst/>
            <a:rect l="l" t="t" r="r" b="b"/>
            <a:pathLst>
              <a:path w="9144000" h="3426459">
                <a:moveTo>
                  <a:pt x="9144000" y="0"/>
                </a:moveTo>
                <a:lnTo>
                  <a:pt x="0" y="0"/>
                </a:lnTo>
                <a:lnTo>
                  <a:pt x="0" y="3425952"/>
                </a:lnTo>
                <a:lnTo>
                  <a:pt x="9144000" y="3425952"/>
                </a:lnTo>
                <a:lnTo>
                  <a:pt x="9144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691387" y="1378541"/>
            <a:ext cx="7996555" cy="3672204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770"/>
              </a:spcBef>
              <a:buSzPct val="96000"/>
              <a:buFont typeface="Wingdings"/>
              <a:buChar char=""/>
              <a:tabLst>
                <a:tab pos="356235" algn="l"/>
              </a:tabLst>
            </a:pPr>
            <a:r>
              <a:rPr sz="2500" i="1" spc="-65" dirty="0">
                <a:solidFill>
                  <a:srgbClr val="376092"/>
                </a:solidFill>
                <a:latin typeface="Times New Roman"/>
                <a:cs typeface="Times New Roman"/>
              </a:rPr>
              <a:t>Adresses</a:t>
            </a:r>
            <a:r>
              <a:rPr sz="2500" i="1" spc="-90" dirty="0">
                <a:solidFill>
                  <a:srgbClr val="376092"/>
                </a:solidFill>
                <a:latin typeface="Times New Roman"/>
                <a:cs typeface="Times New Roman"/>
              </a:rPr>
              <a:t> </a:t>
            </a:r>
            <a:r>
              <a:rPr sz="2500" i="1" spc="-60" dirty="0">
                <a:solidFill>
                  <a:srgbClr val="376092"/>
                </a:solidFill>
                <a:latin typeface="Times New Roman"/>
                <a:cs typeface="Times New Roman"/>
              </a:rPr>
              <a:t>spéciales</a:t>
            </a:r>
            <a:endParaRPr sz="2500">
              <a:latin typeface="Times New Roman"/>
              <a:cs typeface="Times New Roman"/>
            </a:endParaRPr>
          </a:p>
          <a:p>
            <a:pPr marL="756285" marR="5080" lvl="1" indent="-287020" algn="just">
              <a:lnSpc>
                <a:spcPct val="100000"/>
              </a:lnSpc>
              <a:spcBef>
                <a:spcPts val="509"/>
              </a:spcBef>
              <a:buChar char="•"/>
              <a:tabLst>
                <a:tab pos="756920" algn="l"/>
              </a:tabLst>
            </a:pPr>
            <a:r>
              <a:rPr sz="2000" spc="-100" dirty="0">
                <a:latin typeface="Arial"/>
                <a:cs typeface="Arial"/>
              </a:rPr>
              <a:t>Pour </a:t>
            </a:r>
            <a:r>
              <a:rPr sz="2000" spc="-120" dirty="0">
                <a:latin typeface="Arial"/>
                <a:cs typeface="Arial"/>
              </a:rPr>
              <a:t>diverses </a:t>
            </a:r>
            <a:r>
              <a:rPr sz="2000" spc="-105" dirty="0">
                <a:latin typeface="Arial"/>
                <a:cs typeface="Arial"/>
              </a:rPr>
              <a:t>raisons, </a:t>
            </a:r>
            <a:r>
              <a:rPr sz="2000" spc="-90" dirty="0">
                <a:latin typeface="Arial"/>
                <a:cs typeface="Arial"/>
              </a:rPr>
              <a:t>certaines </a:t>
            </a:r>
            <a:r>
              <a:rPr sz="2000" spc="-185" dirty="0">
                <a:latin typeface="Arial"/>
                <a:cs typeface="Arial"/>
              </a:rPr>
              <a:t>adresses </a:t>
            </a:r>
            <a:r>
              <a:rPr sz="2000" spc="-125" dirty="0">
                <a:latin typeface="Arial"/>
                <a:cs typeface="Arial"/>
              </a:rPr>
              <a:t>ne </a:t>
            </a:r>
            <a:r>
              <a:rPr sz="2000" spc="-85" dirty="0">
                <a:latin typeface="Arial"/>
                <a:cs typeface="Arial"/>
              </a:rPr>
              <a:t>peuvent </a:t>
            </a:r>
            <a:r>
              <a:rPr sz="2000" spc="-170" dirty="0">
                <a:latin typeface="Arial"/>
                <a:cs typeface="Arial"/>
              </a:rPr>
              <a:t>pas </a:t>
            </a:r>
            <a:r>
              <a:rPr sz="2000" spc="-80" dirty="0">
                <a:latin typeface="Arial"/>
                <a:cs typeface="Arial"/>
              </a:rPr>
              <a:t>être  </a:t>
            </a:r>
            <a:r>
              <a:rPr sz="2000" spc="-75" dirty="0">
                <a:latin typeface="Arial"/>
                <a:cs typeface="Arial"/>
              </a:rPr>
              <a:t>attribuées </a:t>
            </a:r>
            <a:r>
              <a:rPr sz="2000" spc="-175" dirty="0">
                <a:latin typeface="Arial"/>
                <a:cs typeface="Arial"/>
              </a:rPr>
              <a:t>à </a:t>
            </a:r>
            <a:r>
              <a:rPr sz="2000" spc="-200" dirty="0">
                <a:latin typeface="Arial"/>
                <a:cs typeface="Arial"/>
              </a:rPr>
              <a:t>des </a:t>
            </a:r>
            <a:r>
              <a:rPr sz="2000" spc="-135" dirty="0">
                <a:latin typeface="Arial"/>
                <a:cs typeface="Arial"/>
              </a:rPr>
              <a:t>hôtes. </a:t>
            </a:r>
            <a:r>
              <a:rPr sz="2000" spc="-85" dirty="0">
                <a:latin typeface="Arial"/>
                <a:cs typeface="Arial"/>
              </a:rPr>
              <a:t>D'autres </a:t>
            </a:r>
            <a:r>
              <a:rPr sz="2000" spc="-70" dirty="0">
                <a:latin typeface="Arial"/>
                <a:cs typeface="Arial"/>
              </a:rPr>
              <a:t>le </a:t>
            </a:r>
            <a:r>
              <a:rPr sz="2000" spc="-95" dirty="0">
                <a:latin typeface="Arial"/>
                <a:cs typeface="Arial"/>
              </a:rPr>
              <a:t>peuvent, </a:t>
            </a:r>
            <a:r>
              <a:rPr sz="2000" spc="-110" dirty="0">
                <a:latin typeface="Arial"/>
                <a:cs typeface="Arial"/>
              </a:rPr>
              <a:t>mais </a:t>
            </a:r>
            <a:r>
              <a:rPr sz="2000" spc="-140" dirty="0">
                <a:latin typeface="Arial"/>
                <a:cs typeface="Arial"/>
              </a:rPr>
              <a:t>avec </a:t>
            </a:r>
            <a:r>
              <a:rPr sz="2000" spc="-200" dirty="0">
                <a:latin typeface="Arial"/>
                <a:cs typeface="Arial"/>
              </a:rPr>
              <a:t>des </a:t>
            </a:r>
            <a:r>
              <a:rPr sz="2000" spc="-50" dirty="0">
                <a:latin typeface="Arial"/>
                <a:cs typeface="Arial"/>
              </a:rPr>
              <a:t>restrictions  </a:t>
            </a:r>
            <a:r>
              <a:rPr sz="2000" spc="-65" dirty="0">
                <a:latin typeface="Arial"/>
                <a:cs typeface="Arial"/>
              </a:rPr>
              <a:t>concernant </a:t>
            </a:r>
            <a:r>
              <a:rPr sz="2000" spc="-40" dirty="0">
                <a:latin typeface="Arial"/>
                <a:cs typeface="Arial"/>
              </a:rPr>
              <a:t>la </a:t>
            </a:r>
            <a:r>
              <a:rPr sz="2000" spc="-75" dirty="0">
                <a:latin typeface="Arial"/>
                <a:cs typeface="Arial"/>
              </a:rPr>
              <a:t>façon </a:t>
            </a:r>
            <a:r>
              <a:rPr sz="2000" spc="-45" dirty="0">
                <a:latin typeface="Arial"/>
                <a:cs typeface="Arial"/>
              </a:rPr>
              <a:t>dont </a:t>
            </a:r>
            <a:r>
              <a:rPr sz="2000" spc="-140" dirty="0">
                <a:latin typeface="Arial"/>
                <a:cs typeface="Arial"/>
              </a:rPr>
              <a:t>les </a:t>
            </a:r>
            <a:r>
              <a:rPr sz="2000" spc="-130" dirty="0">
                <a:latin typeface="Arial"/>
                <a:cs typeface="Arial"/>
              </a:rPr>
              <a:t>hôtes </a:t>
            </a:r>
            <a:r>
              <a:rPr sz="2000" spc="-75" dirty="0">
                <a:latin typeface="Arial"/>
                <a:cs typeface="Arial"/>
              </a:rPr>
              <a:t>interagissent </a:t>
            </a:r>
            <a:r>
              <a:rPr sz="2000" spc="-140" dirty="0">
                <a:latin typeface="Arial"/>
                <a:cs typeface="Arial"/>
              </a:rPr>
              <a:t>avec </a:t>
            </a:r>
            <a:r>
              <a:rPr sz="2000" spc="-70" dirty="0">
                <a:latin typeface="Arial"/>
                <a:cs typeface="Arial"/>
              </a:rPr>
              <a:t>le</a:t>
            </a:r>
            <a:r>
              <a:rPr sz="2000" spc="-35" dirty="0">
                <a:latin typeface="Arial"/>
                <a:cs typeface="Arial"/>
              </a:rPr>
              <a:t> </a:t>
            </a:r>
            <a:r>
              <a:rPr sz="2000" spc="-140" dirty="0">
                <a:latin typeface="Arial"/>
                <a:cs typeface="Arial"/>
              </a:rPr>
              <a:t>réseau.</a:t>
            </a:r>
            <a:endParaRPr sz="2000">
              <a:latin typeface="Arial"/>
              <a:cs typeface="Arial"/>
            </a:endParaRPr>
          </a:p>
          <a:p>
            <a:pPr marL="1155700" lvl="2" indent="-229235" algn="just">
              <a:lnSpc>
                <a:spcPct val="100000"/>
              </a:lnSpc>
              <a:spcBef>
                <a:spcPts val="434"/>
              </a:spcBef>
              <a:buChar char="•"/>
              <a:tabLst>
                <a:tab pos="1156335" algn="l"/>
              </a:tabLst>
            </a:pPr>
            <a:r>
              <a:rPr sz="1600" spc="-140" dirty="0">
                <a:latin typeface="Arial"/>
                <a:cs typeface="Arial"/>
              </a:rPr>
              <a:t>Adresses </a:t>
            </a:r>
            <a:r>
              <a:rPr sz="1600" spc="-110" dirty="0">
                <a:latin typeface="Arial"/>
                <a:cs typeface="Arial"/>
              </a:rPr>
              <a:t>réseau </a:t>
            </a:r>
            <a:r>
              <a:rPr sz="1600" spc="-90" dirty="0">
                <a:latin typeface="Arial"/>
                <a:cs typeface="Arial"/>
              </a:rPr>
              <a:t>et </a:t>
            </a:r>
            <a:r>
              <a:rPr sz="1600" spc="-125" dirty="0">
                <a:latin typeface="Arial"/>
                <a:cs typeface="Arial"/>
              </a:rPr>
              <a:t>de</a:t>
            </a:r>
            <a:r>
              <a:rPr sz="1600" spc="145" dirty="0">
                <a:latin typeface="Arial"/>
                <a:cs typeface="Arial"/>
              </a:rPr>
              <a:t> </a:t>
            </a:r>
            <a:r>
              <a:rPr sz="1600" spc="-30" dirty="0">
                <a:latin typeface="Arial"/>
                <a:cs typeface="Arial"/>
              </a:rPr>
              <a:t>diffusion.</a:t>
            </a:r>
            <a:endParaRPr sz="1600">
              <a:latin typeface="Arial"/>
              <a:cs typeface="Arial"/>
            </a:endParaRPr>
          </a:p>
          <a:p>
            <a:pPr marL="1155700" lvl="2" indent="-229235" algn="just">
              <a:lnSpc>
                <a:spcPct val="100000"/>
              </a:lnSpc>
              <a:spcBef>
                <a:spcPts val="385"/>
              </a:spcBef>
              <a:buChar char="•"/>
              <a:tabLst>
                <a:tab pos="1156335" algn="l"/>
              </a:tabLst>
            </a:pPr>
            <a:r>
              <a:rPr sz="1600" spc="-120" dirty="0">
                <a:latin typeface="Arial"/>
                <a:cs typeface="Arial"/>
              </a:rPr>
              <a:t>Route </a:t>
            </a:r>
            <a:r>
              <a:rPr sz="1600" spc="-35" dirty="0">
                <a:latin typeface="Arial"/>
                <a:cs typeface="Arial"/>
              </a:rPr>
              <a:t>par</a:t>
            </a:r>
            <a:r>
              <a:rPr sz="1600" dirty="0">
                <a:latin typeface="Arial"/>
                <a:cs typeface="Arial"/>
              </a:rPr>
              <a:t> </a:t>
            </a:r>
            <a:r>
              <a:rPr sz="1600" spc="-70" dirty="0">
                <a:latin typeface="Arial"/>
                <a:cs typeface="Arial"/>
              </a:rPr>
              <a:t>défaut.</a:t>
            </a:r>
            <a:endParaRPr sz="1600">
              <a:latin typeface="Arial"/>
              <a:cs typeface="Arial"/>
            </a:endParaRPr>
          </a:p>
          <a:p>
            <a:pPr marL="1155700" marR="8255" lvl="2" indent="-229235" algn="just">
              <a:lnSpc>
                <a:spcPct val="100000"/>
              </a:lnSpc>
              <a:spcBef>
                <a:spcPts val="385"/>
              </a:spcBef>
              <a:buChar char="•"/>
              <a:tabLst>
                <a:tab pos="1156335" algn="l"/>
              </a:tabLst>
            </a:pPr>
            <a:r>
              <a:rPr sz="1600" spc="-95" dirty="0">
                <a:latin typeface="Arial"/>
                <a:cs typeface="Arial"/>
              </a:rPr>
              <a:t>Bouclage </a:t>
            </a:r>
            <a:r>
              <a:rPr sz="1600" spc="-125" dirty="0">
                <a:latin typeface="Arial"/>
                <a:cs typeface="Arial"/>
              </a:rPr>
              <a:t>: </a:t>
            </a:r>
            <a:r>
              <a:rPr sz="1600" spc="-70" dirty="0">
                <a:latin typeface="Arial"/>
                <a:cs typeface="Arial"/>
              </a:rPr>
              <a:t>une </a:t>
            </a:r>
            <a:r>
              <a:rPr sz="1600" spc="-130" dirty="0">
                <a:latin typeface="Arial"/>
                <a:cs typeface="Arial"/>
              </a:rPr>
              <a:t>adresse </a:t>
            </a:r>
            <a:r>
              <a:rPr sz="1600" spc="-90" dirty="0">
                <a:latin typeface="Arial"/>
                <a:cs typeface="Arial"/>
              </a:rPr>
              <a:t>spéciale que </a:t>
            </a:r>
            <a:r>
              <a:rPr sz="1600" spc="-114" dirty="0">
                <a:latin typeface="Arial"/>
                <a:cs typeface="Arial"/>
              </a:rPr>
              <a:t>les </a:t>
            </a:r>
            <a:r>
              <a:rPr sz="1600" spc="-105" dirty="0">
                <a:latin typeface="Arial"/>
                <a:cs typeface="Arial"/>
              </a:rPr>
              <a:t>hôtes </a:t>
            </a:r>
            <a:r>
              <a:rPr sz="1600" spc="-20" dirty="0">
                <a:latin typeface="Arial"/>
                <a:cs typeface="Arial"/>
              </a:rPr>
              <a:t>utilisent pour </a:t>
            </a:r>
            <a:r>
              <a:rPr sz="1600" dirty="0">
                <a:latin typeface="Arial"/>
                <a:cs typeface="Arial"/>
              </a:rPr>
              <a:t>diriger </a:t>
            </a:r>
            <a:r>
              <a:rPr sz="1600" spc="-55" dirty="0">
                <a:latin typeface="Arial"/>
                <a:cs typeface="Arial"/>
              </a:rPr>
              <a:t>le </a:t>
            </a:r>
            <a:r>
              <a:rPr sz="1600" dirty="0">
                <a:latin typeface="Arial"/>
                <a:cs typeface="Arial"/>
              </a:rPr>
              <a:t>trafic </a:t>
            </a:r>
            <a:r>
              <a:rPr sz="1600" spc="-90" dirty="0">
                <a:latin typeface="Arial"/>
                <a:cs typeface="Arial"/>
              </a:rPr>
              <a:t>vers  </a:t>
            </a:r>
            <a:r>
              <a:rPr sz="1600" spc="-85" dirty="0">
                <a:latin typeface="Arial"/>
                <a:cs typeface="Arial"/>
              </a:rPr>
              <a:t>eux-mêmes.</a:t>
            </a:r>
            <a:endParaRPr sz="1600">
              <a:latin typeface="Arial"/>
              <a:cs typeface="Arial"/>
            </a:endParaRPr>
          </a:p>
          <a:p>
            <a:pPr marL="1155700" marR="6985" lvl="2" indent="-229235" algn="just">
              <a:lnSpc>
                <a:spcPct val="100000"/>
              </a:lnSpc>
              <a:spcBef>
                <a:spcPts val="384"/>
              </a:spcBef>
              <a:buChar char="•"/>
              <a:tabLst>
                <a:tab pos="1156335" algn="l"/>
              </a:tabLst>
            </a:pPr>
            <a:r>
              <a:rPr sz="1600" spc="-140" dirty="0">
                <a:latin typeface="Arial"/>
                <a:cs typeface="Arial"/>
              </a:rPr>
              <a:t>Adresses </a:t>
            </a:r>
            <a:r>
              <a:rPr sz="1600" spc="-50" dirty="0">
                <a:latin typeface="Arial"/>
                <a:cs typeface="Arial"/>
              </a:rPr>
              <a:t>locales-liens </a:t>
            </a:r>
            <a:r>
              <a:rPr sz="1600" spc="-125" dirty="0">
                <a:latin typeface="Arial"/>
                <a:cs typeface="Arial"/>
              </a:rPr>
              <a:t>: </a:t>
            </a:r>
            <a:r>
              <a:rPr sz="1600" spc="-70" dirty="0">
                <a:latin typeface="Arial"/>
                <a:cs typeface="Arial"/>
              </a:rPr>
              <a:t>peuvent être </a:t>
            </a:r>
            <a:r>
              <a:rPr sz="1600" spc="-55" dirty="0">
                <a:latin typeface="Arial"/>
                <a:cs typeface="Arial"/>
              </a:rPr>
              <a:t>automatiquement </a:t>
            </a:r>
            <a:r>
              <a:rPr sz="1600" spc="-65" dirty="0">
                <a:latin typeface="Arial"/>
                <a:cs typeface="Arial"/>
              </a:rPr>
              <a:t>attribuées </a:t>
            </a:r>
            <a:r>
              <a:rPr sz="1600" spc="-145" dirty="0">
                <a:latin typeface="Arial"/>
                <a:cs typeface="Arial"/>
              </a:rPr>
              <a:t>à </a:t>
            </a:r>
            <a:r>
              <a:rPr sz="1600" spc="-45" dirty="0">
                <a:latin typeface="Arial"/>
                <a:cs typeface="Arial"/>
              </a:rPr>
              <a:t>l'hôte </a:t>
            </a:r>
            <a:r>
              <a:rPr sz="1600" spc="-40" dirty="0">
                <a:latin typeface="Arial"/>
                <a:cs typeface="Arial"/>
              </a:rPr>
              <a:t>local </a:t>
            </a:r>
            <a:r>
              <a:rPr sz="1600" spc="-35" dirty="0">
                <a:latin typeface="Arial"/>
                <a:cs typeface="Arial"/>
              </a:rPr>
              <a:t>par  </a:t>
            </a:r>
            <a:r>
              <a:rPr sz="1600" spc="-60" dirty="0">
                <a:latin typeface="Arial"/>
                <a:cs typeface="Arial"/>
              </a:rPr>
              <a:t>le </a:t>
            </a:r>
            <a:r>
              <a:rPr sz="1600" spc="-130" dirty="0">
                <a:latin typeface="Arial"/>
                <a:cs typeface="Arial"/>
              </a:rPr>
              <a:t>système </a:t>
            </a:r>
            <a:r>
              <a:rPr sz="1600" spc="-35" dirty="0">
                <a:latin typeface="Arial"/>
                <a:cs typeface="Arial"/>
              </a:rPr>
              <a:t>d'exploitation, </a:t>
            </a:r>
            <a:r>
              <a:rPr sz="1600" spc="-110" dirty="0">
                <a:latin typeface="Arial"/>
                <a:cs typeface="Arial"/>
              </a:rPr>
              <a:t>dans </a:t>
            </a:r>
            <a:r>
              <a:rPr sz="1600" spc="-114" dirty="0">
                <a:latin typeface="Arial"/>
                <a:cs typeface="Arial"/>
              </a:rPr>
              <a:t>les </a:t>
            </a:r>
            <a:r>
              <a:rPr sz="1600" spc="-60" dirty="0">
                <a:latin typeface="Arial"/>
                <a:cs typeface="Arial"/>
              </a:rPr>
              <a:t>environnements </a:t>
            </a:r>
            <a:r>
              <a:rPr sz="1600" spc="-55" dirty="0">
                <a:latin typeface="Arial"/>
                <a:cs typeface="Arial"/>
              </a:rPr>
              <a:t>où </a:t>
            </a:r>
            <a:r>
              <a:rPr sz="1600" spc="-75" dirty="0">
                <a:latin typeface="Arial"/>
                <a:cs typeface="Arial"/>
              </a:rPr>
              <a:t>aucune </a:t>
            </a:r>
            <a:r>
              <a:rPr sz="1600" spc="-20" dirty="0">
                <a:latin typeface="Arial"/>
                <a:cs typeface="Arial"/>
              </a:rPr>
              <a:t>configuration </a:t>
            </a:r>
            <a:r>
              <a:rPr sz="1600" spc="-140" dirty="0">
                <a:latin typeface="Arial"/>
                <a:cs typeface="Arial"/>
              </a:rPr>
              <a:t>IP  </a:t>
            </a:r>
            <a:r>
              <a:rPr sz="1600" spc="-95" dirty="0">
                <a:latin typeface="Arial"/>
                <a:cs typeface="Arial"/>
              </a:rPr>
              <a:t>n'est</a:t>
            </a:r>
            <a:r>
              <a:rPr sz="1600" spc="-65" dirty="0">
                <a:latin typeface="Arial"/>
                <a:cs typeface="Arial"/>
              </a:rPr>
              <a:t> </a:t>
            </a:r>
            <a:r>
              <a:rPr sz="1600" spc="-55" dirty="0">
                <a:latin typeface="Arial"/>
                <a:cs typeface="Arial"/>
              </a:rPr>
              <a:t>disponible.</a:t>
            </a:r>
            <a:endParaRPr sz="1600">
              <a:latin typeface="Arial"/>
              <a:cs typeface="Arial"/>
            </a:endParaRPr>
          </a:p>
          <a:p>
            <a:pPr marL="1155700" lvl="2" indent="-229235" algn="just">
              <a:lnSpc>
                <a:spcPct val="100000"/>
              </a:lnSpc>
              <a:spcBef>
                <a:spcPts val="380"/>
              </a:spcBef>
              <a:buChar char="•"/>
              <a:tabLst>
                <a:tab pos="1156335" algn="l"/>
              </a:tabLst>
            </a:pPr>
            <a:r>
              <a:rPr sz="1600" spc="-140" dirty="0">
                <a:latin typeface="Arial"/>
                <a:cs typeface="Arial"/>
              </a:rPr>
              <a:t>Adresses</a:t>
            </a:r>
            <a:r>
              <a:rPr sz="1600" spc="-45" dirty="0">
                <a:latin typeface="Arial"/>
                <a:cs typeface="Arial"/>
              </a:rPr>
              <a:t> </a:t>
            </a:r>
            <a:r>
              <a:rPr sz="1600" spc="-160" dirty="0">
                <a:latin typeface="Arial"/>
                <a:cs typeface="Arial"/>
              </a:rPr>
              <a:t>TEST-NET.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27211" y="331914"/>
            <a:ext cx="488759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u="none" spc="-55" dirty="0"/>
              <a:t>Types </a:t>
            </a:r>
            <a:r>
              <a:rPr u="none" spc="-120" dirty="0"/>
              <a:t>d'adresse</a:t>
            </a:r>
            <a:r>
              <a:rPr u="none" spc="-434" dirty="0"/>
              <a:t> </a:t>
            </a:r>
            <a:r>
              <a:rPr u="none" spc="40" dirty="0"/>
              <a:t>IPv4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91387" y="1378541"/>
            <a:ext cx="7995920" cy="1166495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770"/>
              </a:spcBef>
              <a:buSzPct val="96000"/>
              <a:buFont typeface="Wingdings"/>
              <a:buChar char=""/>
              <a:tabLst>
                <a:tab pos="356235" algn="l"/>
              </a:tabLst>
            </a:pPr>
            <a:r>
              <a:rPr sz="2500" i="1" spc="-100" dirty="0">
                <a:solidFill>
                  <a:srgbClr val="376092"/>
                </a:solidFill>
                <a:latin typeface="Times New Roman"/>
                <a:cs typeface="Times New Roman"/>
              </a:rPr>
              <a:t>Classes</a:t>
            </a:r>
            <a:r>
              <a:rPr sz="2500" i="1" spc="-90" dirty="0">
                <a:solidFill>
                  <a:srgbClr val="376092"/>
                </a:solidFill>
                <a:latin typeface="Times New Roman"/>
                <a:cs typeface="Times New Roman"/>
              </a:rPr>
              <a:t> </a:t>
            </a:r>
            <a:r>
              <a:rPr sz="2500" i="1" spc="-80" dirty="0">
                <a:solidFill>
                  <a:srgbClr val="376092"/>
                </a:solidFill>
                <a:latin typeface="Times New Roman"/>
                <a:cs typeface="Times New Roman"/>
              </a:rPr>
              <a:t>d’adresses</a:t>
            </a:r>
            <a:endParaRPr sz="2500">
              <a:latin typeface="Times New Roman"/>
              <a:cs typeface="Times New Roman"/>
            </a:endParaRPr>
          </a:p>
          <a:p>
            <a:pPr marL="756285" marR="5080" lvl="1" indent="-287020">
              <a:lnSpc>
                <a:spcPct val="100000"/>
              </a:lnSpc>
              <a:spcBef>
                <a:spcPts val="509"/>
              </a:spcBef>
              <a:buChar char="•"/>
              <a:tabLst>
                <a:tab pos="756285" algn="l"/>
                <a:tab pos="756920" algn="l"/>
              </a:tabLst>
            </a:pPr>
            <a:r>
              <a:rPr sz="2000" spc="-229" dirty="0">
                <a:latin typeface="Arial"/>
                <a:cs typeface="Arial"/>
              </a:rPr>
              <a:t>Les </a:t>
            </a:r>
            <a:r>
              <a:rPr sz="2000" spc="-180" dirty="0">
                <a:latin typeface="Arial"/>
                <a:cs typeface="Arial"/>
              </a:rPr>
              <a:t>classes </a:t>
            </a:r>
            <a:r>
              <a:rPr sz="2000" spc="-145" dirty="0">
                <a:latin typeface="Arial"/>
                <a:cs typeface="Arial"/>
              </a:rPr>
              <a:t>d'adresse </a:t>
            </a:r>
            <a:r>
              <a:rPr sz="2000" spc="-45" dirty="0">
                <a:latin typeface="Arial"/>
                <a:cs typeface="Arial"/>
              </a:rPr>
              <a:t>monodiffusion </a:t>
            </a:r>
            <a:r>
              <a:rPr sz="2000" spc="-140" dirty="0">
                <a:latin typeface="Arial"/>
                <a:cs typeface="Arial"/>
              </a:rPr>
              <a:t>A, </a:t>
            </a:r>
            <a:r>
              <a:rPr sz="2000" spc="-250" dirty="0">
                <a:latin typeface="Arial"/>
                <a:cs typeface="Arial"/>
              </a:rPr>
              <a:t>B </a:t>
            </a:r>
            <a:r>
              <a:rPr sz="2000" spc="-105" dirty="0">
                <a:latin typeface="Arial"/>
                <a:cs typeface="Arial"/>
              </a:rPr>
              <a:t>et </a:t>
            </a:r>
            <a:r>
              <a:rPr sz="2000" spc="-215" dirty="0">
                <a:latin typeface="Arial"/>
                <a:cs typeface="Arial"/>
              </a:rPr>
              <a:t>C </a:t>
            </a:r>
            <a:r>
              <a:rPr sz="2000" spc="-80" dirty="0">
                <a:latin typeface="Arial"/>
                <a:cs typeface="Arial"/>
              </a:rPr>
              <a:t>définissent </a:t>
            </a:r>
            <a:r>
              <a:rPr sz="2000" spc="-195" dirty="0">
                <a:latin typeface="Arial"/>
                <a:cs typeface="Arial"/>
              </a:rPr>
              <a:t>des </a:t>
            </a:r>
            <a:r>
              <a:rPr sz="2000" spc="-114" dirty="0">
                <a:latin typeface="Arial"/>
                <a:cs typeface="Arial"/>
              </a:rPr>
              <a:t>réseaux  </a:t>
            </a:r>
            <a:r>
              <a:rPr sz="2000" spc="-80" dirty="0">
                <a:latin typeface="Arial"/>
                <a:cs typeface="Arial"/>
              </a:rPr>
              <a:t>d'une </a:t>
            </a:r>
            <a:r>
              <a:rPr sz="2000" spc="-65" dirty="0">
                <a:latin typeface="Arial"/>
                <a:cs typeface="Arial"/>
              </a:rPr>
              <a:t>certaine</a:t>
            </a:r>
            <a:r>
              <a:rPr sz="2000" spc="-114" dirty="0">
                <a:latin typeface="Arial"/>
                <a:cs typeface="Arial"/>
              </a:rPr>
              <a:t> </a:t>
            </a:r>
            <a:r>
              <a:rPr sz="2000" spc="-20" dirty="0">
                <a:latin typeface="Arial"/>
                <a:cs typeface="Arial"/>
              </a:rPr>
              <a:t>taille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403603" y="2712719"/>
            <a:ext cx="6275832" cy="37459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18751" y="331914"/>
            <a:ext cx="310578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u="none" spc="-75" dirty="0"/>
              <a:t>Adressage</a:t>
            </a:r>
            <a:r>
              <a:rPr u="none" spc="-275" dirty="0"/>
              <a:t> </a:t>
            </a:r>
            <a:r>
              <a:rPr u="none" spc="140" dirty="0"/>
              <a:t>IP</a:t>
            </a:r>
          </a:p>
        </p:txBody>
      </p:sp>
      <p:sp>
        <p:nvSpPr>
          <p:cNvPr id="3" name="object 3"/>
          <p:cNvSpPr/>
          <p:nvPr/>
        </p:nvSpPr>
        <p:spPr>
          <a:xfrm>
            <a:off x="0" y="3427475"/>
            <a:ext cx="9144000" cy="3426460"/>
          </a:xfrm>
          <a:custGeom>
            <a:avLst/>
            <a:gdLst/>
            <a:ahLst/>
            <a:cxnLst/>
            <a:rect l="l" t="t" r="r" b="b"/>
            <a:pathLst>
              <a:path w="9144000" h="3426459">
                <a:moveTo>
                  <a:pt x="9144000" y="0"/>
                </a:moveTo>
                <a:lnTo>
                  <a:pt x="0" y="0"/>
                </a:lnTo>
                <a:lnTo>
                  <a:pt x="0" y="3425952"/>
                </a:lnTo>
                <a:lnTo>
                  <a:pt x="9144000" y="3425952"/>
                </a:lnTo>
                <a:lnTo>
                  <a:pt x="9144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691387" y="1403159"/>
            <a:ext cx="7996555" cy="3982720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675"/>
              </a:spcBef>
              <a:buFont typeface="Wingdings"/>
              <a:buChar char=""/>
              <a:tabLst>
                <a:tab pos="355600" algn="l"/>
              </a:tabLst>
            </a:pPr>
            <a:r>
              <a:rPr sz="2400" b="1" spc="-100" dirty="0">
                <a:solidFill>
                  <a:srgbClr val="376092"/>
                </a:solidFill>
                <a:latin typeface="Times New Roman"/>
                <a:cs typeface="Times New Roman"/>
              </a:rPr>
              <a:t>Anatomie:</a:t>
            </a:r>
            <a:endParaRPr sz="2400">
              <a:latin typeface="Times New Roman"/>
              <a:cs typeface="Times New Roman"/>
            </a:endParaRPr>
          </a:p>
          <a:p>
            <a:pPr marL="756285" marR="5080" lvl="1" indent="-287020" algn="just">
              <a:lnSpc>
                <a:spcPct val="100000"/>
              </a:lnSpc>
              <a:spcBef>
                <a:spcPts val="575"/>
              </a:spcBef>
              <a:buChar char="•"/>
              <a:tabLst>
                <a:tab pos="756920" algn="l"/>
              </a:tabLst>
            </a:pPr>
            <a:r>
              <a:rPr sz="2400" spc="-180" dirty="0">
                <a:latin typeface="Arial"/>
                <a:cs typeface="Arial"/>
              </a:rPr>
              <a:t>Tous </a:t>
            </a:r>
            <a:r>
              <a:rPr sz="2400" spc="-165" dirty="0">
                <a:latin typeface="Arial"/>
                <a:cs typeface="Arial"/>
              </a:rPr>
              <a:t>les </a:t>
            </a:r>
            <a:r>
              <a:rPr sz="2400" spc="-75" dirty="0">
                <a:latin typeface="Arial"/>
                <a:cs typeface="Arial"/>
              </a:rPr>
              <a:t>périphériques </a:t>
            </a:r>
            <a:r>
              <a:rPr sz="2400" spc="-80" dirty="0">
                <a:latin typeface="Arial"/>
                <a:cs typeface="Arial"/>
              </a:rPr>
              <a:t>appartenant </a:t>
            </a:r>
            <a:r>
              <a:rPr sz="2400" spc="-210" dirty="0">
                <a:latin typeface="Arial"/>
                <a:cs typeface="Arial"/>
              </a:rPr>
              <a:t>a </a:t>
            </a:r>
            <a:r>
              <a:rPr sz="2400" spc="-15" dirty="0">
                <a:latin typeface="Arial"/>
                <a:cs typeface="Arial"/>
              </a:rPr>
              <a:t>un </a:t>
            </a:r>
            <a:r>
              <a:rPr sz="2400" spc="-165" dirty="0">
                <a:latin typeface="Arial"/>
                <a:cs typeface="Arial"/>
              </a:rPr>
              <a:t>réseau </a:t>
            </a:r>
            <a:r>
              <a:rPr sz="2400" spc="-65" dirty="0">
                <a:latin typeface="Arial"/>
                <a:cs typeface="Arial"/>
              </a:rPr>
              <a:t>doivent  </a:t>
            </a:r>
            <a:r>
              <a:rPr sz="2400" spc="-100" dirty="0">
                <a:latin typeface="Arial"/>
                <a:cs typeface="Arial"/>
              </a:rPr>
              <a:t>être </a:t>
            </a:r>
            <a:r>
              <a:rPr sz="2400" spc="-55" dirty="0">
                <a:latin typeface="Arial"/>
                <a:cs typeface="Arial"/>
              </a:rPr>
              <a:t>identifiés </a:t>
            </a:r>
            <a:r>
              <a:rPr sz="2400" spc="-185" dirty="0">
                <a:latin typeface="Arial"/>
                <a:cs typeface="Arial"/>
              </a:rPr>
              <a:t>de </a:t>
            </a:r>
            <a:r>
              <a:rPr sz="2400" spc="-90" dirty="0">
                <a:latin typeface="Arial"/>
                <a:cs typeface="Arial"/>
              </a:rPr>
              <a:t>manière </a:t>
            </a:r>
            <a:r>
              <a:rPr sz="2400" spc="-70" dirty="0">
                <a:latin typeface="Arial"/>
                <a:cs typeface="Arial"/>
              </a:rPr>
              <a:t>unique. </a:t>
            </a:r>
            <a:r>
              <a:rPr sz="2400" spc="-160" dirty="0">
                <a:latin typeface="Arial"/>
                <a:cs typeface="Arial"/>
              </a:rPr>
              <a:t>Cela </a:t>
            </a:r>
            <a:r>
              <a:rPr sz="2400" spc="-200" dirty="0">
                <a:latin typeface="Arial"/>
                <a:cs typeface="Arial"/>
              </a:rPr>
              <a:t>est </a:t>
            </a:r>
            <a:r>
              <a:rPr sz="2400" spc="-135" dirty="0">
                <a:latin typeface="Arial"/>
                <a:cs typeface="Arial"/>
              </a:rPr>
              <a:t>possible </a:t>
            </a:r>
            <a:r>
              <a:rPr sz="2400" spc="-130" dirty="0">
                <a:latin typeface="Arial"/>
                <a:cs typeface="Arial"/>
              </a:rPr>
              <a:t>grâce  </a:t>
            </a:r>
            <a:r>
              <a:rPr sz="2400" spc="-60" dirty="0">
                <a:latin typeface="Arial"/>
                <a:cs typeface="Arial"/>
              </a:rPr>
              <a:t>aux </a:t>
            </a:r>
            <a:r>
              <a:rPr sz="2400" spc="-215" dirty="0">
                <a:latin typeface="Arial"/>
                <a:cs typeface="Arial"/>
              </a:rPr>
              <a:t>adresses</a:t>
            </a:r>
            <a:r>
              <a:rPr sz="2400" spc="-140" dirty="0">
                <a:latin typeface="Arial"/>
                <a:cs typeface="Arial"/>
              </a:rPr>
              <a:t> </a:t>
            </a:r>
            <a:r>
              <a:rPr sz="2400" spc="-195" dirty="0">
                <a:latin typeface="Arial"/>
                <a:cs typeface="Arial"/>
              </a:rPr>
              <a:t>IP.</a:t>
            </a:r>
            <a:endParaRPr sz="2400">
              <a:latin typeface="Arial"/>
              <a:cs typeface="Arial"/>
            </a:endParaRPr>
          </a:p>
          <a:p>
            <a:pPr marL="756285" marR="5080" lvl="1" indent="-287020" algn="just">
              <a:lnSpc>
                <a:spcPct val="100000"/>
              </a:lnSpc>
              <a:spcBef>
                <a:spcPts val="575"/>
              </a:spcBef>
              <a:buChar char="•"/>
              <a:tabLst>
                <a:tab pos="756920" algn="l"/>
              </a:tabLst>
            </a:pPr>
            <a:r>
              <a:rPr sz="2400" spc="-145" dirty="0">
                <a:latin typeface="Arial"/>
                <a:cs typeface="Arial"/>
              </a:rPr>
              <a:t>Une </a:t>
            </a:r>
            <a:r>
              <a:rPr sz="2400" spc="-195" dirty="0">
                <a:latin typeface="Arial"/>
                <a:cs typeface="Arial"/>
              </a:rPr>
              <a:t>adresse </a:t>
            </a:r>
            <a:r>
              <a:rPr sz="2400" spc="-200" dirty="0">
                <a:latin typeface="Arial"/>
                <a:cs typeface="Arial"/>
              </a:rPr>
              <a:t>IP </a:t>
            </a:r>
            <a:r>
              <a:rPr sz="2400" spc="-195" dirty="0">
                <a:latin typeface="Arial"/>
                <a:cs typeface="Arial"/>
              </a:rPr>
              <a:t>est </a:t>
            </a:r>
            <a:r>
              <a:rPr sz="2400" spc="-110" dirty="0">
                <a:latin typeface="Arial"/>
                <a:cs typeface="Arial"/>
              </a:rPr>
              <a:t>une </a:t>
            </a:r>
            <a:r>
              <a:rPr sz="2400" spc="-100" dirty="0">
                <a:latin typeface="Arial"/>
                <a:cs typeface="Arial"/>
              </a:rPr>
              <a:t>suite </a:t>
            </a:r>
            <a:r>
              <a:rPr sz="2400" spc="-35" dirty="0">
                <a:latin typeface="Arial"/>
                <a:cs typeface="Arial"/>
              </a:rPr>
              <a:t>binaire </a:t>
            </a:r>
            <a:r>
              <a:rPr sz="2400" spc="-185" dirty="0">
                <a:latin typeface="Arial"/>
                <a:cs typeface="Arial"/>
              </a:rPr>
              <a:t>de </a:t>
            </a:r>
            <a:r>
              <a:rPr sz="2400" spc="-15" dirty="0">
                <a:latin typeface="Arial"/>
                <a:cs typeface="Arial"/>
              </a:rPr>
              <a:t>32 </a:t>
            </a:r>
            <a:r>
              <a:rPr sz="2400" spc="-100" dirty="0">
                <a:latin typeface="Arial"/>
                <a:cs typeface="Arial"/>
              </a:rPr>
              <a:t>bits. </a:t>
            </a:r>
            <a:r>
              <a:rPr sz="2400" spc="-130" dirty="0">
                <a:latin typeface="Arial"/>
                <a:cs typeface="Arial"/>
              </a:rPr>
              <a:t>Elle </a:t>
            </a:r>
            <a:r>
              <a:rPr sz="2400" spc="-195" dirty="0">
                <a:latin typeface="Arial"/>
                <a:cs typeface="Arial"/>
              </a:rPr>
              <a:t>est  </a:t>
            </a:r>
            <a:r>
              <a:rPr sz="2400" spc="15" dirty="0">
                <a:latin typeface="Arial"/>
                <a:cs typeface="Arial"/>
              </a:rPr>
              <a:t>difficile </a:t>
            </a:r>
            <a:r>
              <a:rPr sz="2400" spc="-210" dirty="0">
                <a:latin typeface="Arial"/>
                <a:cs typeface="Arial"/>
              </a:rPr>
              <a:t>a </a:t>
            </a:r>
            <a:r>
              <a:rPr sz="2400" spc="-100" dirty="0">
                <a:latin typeface="Arial"/>
                <a:cs typeface="Arial"/>
              </a:rPr>
              <a:t>mémoriser, </a:t>
            </a:r>
            <a:r>
              <a:rPr sz="2400" spc="-75" dirty="0">
                <a:latin typeface="Arial"/>
                <a:cs typeface="Arial"/>
              </a:rPr>
              <a:t>raison </a:t>
            </a:r>
            <a:r>
              <a:rPr sz="2400" spc="-25" dirty="0">
                <a:latin typeface="Arial"/>
                <a:cs typeface="Arial"/>
              </a:rPr>
              <a:t>pour </a:t>
            </a:r>
            <a:r>
              <a:rPr sz="2400" spc="-70" dirty="0">
                <a:latin typeface="Arial"/>
                <a:cs typeface="Arial"/>
              </a:rPr>
              <a:t>laquelle </a:t>
            </a:r>
            <a:r>
              <a:rPr sz="2400" spc="-110" dirty="0">
                <a:latin typeface="Arial"/>
                <a:cs typeface="Arial"/>
              </a:rPr>
              <a:t>une </a:t>
            </a:r>
            <a:r>
              <a:rPr sz="2400" spc="-70" dirty="0">
                <a:latin typeface="Arial"/>
                <a:cs typeface="Arial"/>
              </a:rPr>
              <a:t>logique  </a:t>
            </a:r>
            <a:r>
              <a:rPr sz="2400" spc="-65" dirty="0">
                <a:latin typeface="Arial"/>
                <a:cs typeface="Arial"/>
              </a:rPr>
              <a:t>numérique </a:t>
            </a:r>
            <a:r>
              <a:rPr sz="2400" spc="-195" dirty="0">
                <a:latin typeface="Arial"/>
                <a:cs typeface="Arial"/>
              </a:rPr>
              <a:t>est </a:t>
            </a:r>
            <a:r>
              <a:rPr sz="2400" spc="-90" dirty="0">
                <a:latin typeface="Arial"/>
                <a:cs typeface="Arial"/>
              </a:rPr>
              <a:t>appliquée </a:t>
            </a:r>
            <a:r>
              <a:rPr sz="2400" spc="-25" dirty="0">
                <a:latin typeface="Arial"/>
                <a:cs typeface="Arial"/>
              </a:rPr>
              <a:t>pour </a:t>
            </a:r>
            <a:r>
              <a:rPr sz="2400" spc="-165" dirty="0">
                <a:latin typeface="Arial"/>
                <a:cs typeface="Arial"/>
              </a:rPr>
              <a:t>les</a:t>
            </a:r>
            <a:r>
              <a:rPr sz="2400" spc="-10" dirty="0">
                <a:latin typeface="Arial"/>
                <a:cs typeface="Arial"/>
              </a:rPr>
              <a:t> </a:t>
            </a:r>
            <a:r>
              <a:rPr sz="2400" spc="-45" dirty="0">
                <a:latin typeface="Arial"/>
                <a:cs typeface="Arial"/>
              </a:rPr>
              <a:t>interpréter.</a:t>
            </a:r>
            <a:endParaRPr sz="2400">
              <a:latin typeface="Arial"/>
              <a:cs typeface="Arial"/>
            </a:endParaRPr>
          </a:p>
          <a:p>
            <a:pPr marL="756285" lvl="1" indent="-287020" algn="just">
              <a:lnSpc>
                <a:spcPct val="100000"/>
              </a:lnSpc>
              <a:spcBef>
                <a:spcPts val="575"/>
              </a:spcBef>
              <a:buChar char="•"/>
              <a:tabLst>
                <a:tab pos="756920" algn="l"/>
              </a:tabLst>
            </a:pPr>
            <a:r>
              <a:rPr sz="2400" spc="-145" dirty="0">
                <a:latin typeface="Arial"/>
                <a:cs typeface="Arial"/>
              </a:rPr>
              <a:t>Exemple</a:t>
            </a:r>
            <a:endParaRPr sz="2400">
              <a:latin typeface="Arial"/>
              <a:cs typeface="Arial"/>
            </a:endParaRPr>
          </a:p>
          <a:p>
            <a:pPr marL="926465">
              <a:lnSpc>
                <a:spcPct val="100000"/>
              </a:lnSpc>
              <a:spcBef>
                <a:spcPts val="535"/>
              </a:spcBef>
            </a:pPr>
            <a:r>
              <a:rPr sz="2000" dirty="0">
                <a:solidFill>
                  <a:srgbClr val="FF0000"/>
                </a:solidFill>
                <a:latin typeface="Courier New"/>
                <a:cs typeface="Courier New"/>
              </a:rPr>
              <a:t>o</a:t>
            </a:r>
            <a:r>
              <a:rPr sz="2000" spc="-605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2000" b="1" spc="95" dirty="0">
                <a:solidFill>
                  <a:srgbClr val="FF0000"/>
                </a:solidFill>
                <a:latin typeface="Times New Roman"/>
                <a:cs typeface="Times New Roman"/>
              </a:rPr>
              <a:t>10101100000100000000010000010100</a:t>
            </a:r>
            <a:endParaRPr sz="2000">
              <a:latin typeface="Times New Roman"/>
              <a:cs typeface="Times New Roman"/>
            </a:endParaRPr>
          </a:p>
          <a:p>
            <a:pPr marL="926465">
              <a:lnSpc>
                <a:spcPct val="100000"/>
              </a:lnSpc>
              <a:spcBef>
                <a:spcPts val="480"/>
              </a:spcBef>
            </a:pPr>
            <a:r>
              <a:rPr sz="2000" dirty="0">
                <a:solidFill>
                  <a:srgbClr val="FF0000"/>
                </a:solidFill>
                <a:latin typeface="Courier New"/>
                <a:cs typeface="Courier New"/>
              </a:rPr>
              <a:t>o</a:t>
            </a:r>
            <a:r>
              <a:rPr sz="2000" spc="-610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2000" b="1" spc="50" dirty="0">
                <a:solidFill>
                  <a:srgbClr val="FF0000"/>
                </a:solidFill>
                <a:latin typeface="Times New Roman"/>
                <a:cs typeface="Times New Roman"/>
              </a:rPr>
              <a:t>172.16.4.20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42973" y="331914"/>
            <a:ext cx="565594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u="none" spc="-5" dirty="0"/>
              <a:t>Attribution </a:t>
            </a:r>
            <a:r>
              <a:rPr u="none" spc="-20" dirty="0"/>
              <a:t>des</a:t>
            </a:r>
            <a:r>
              <a:rPr u="none" spc="-495" dirty="0"/>
              <a:t> </a:t>
            </a:r>
            <a:r>
              <a:rPr u="none" spc="-80" dirty="0"/>
              <a:t>adresses</a:t>
            </a:r>
          </a:p>
        </p:txBody>
      </p:sp>
      <p:sp>
        <p:nvSpPr>
          <p:cNvPr id="3" name="object 3"/>
          <p:cNvSpPr/>
          <p:nvPr/>
        </p:nvSpPr>
        <p:spPr>
          <a:xfrm>
            <a:off x="0" y="3427475"/>
            <a:ext cx="9144000" cy="3426460"/>
          </a:xfrm>
          <a:custGeom>
            <a:avLst/>
            <a:gdLst/>
            <a:ahLst/>
            <a:cxnLst/>
            <a:rect l="l" t="t" r="r" b="b"/>
            <a:pathLst>
              <a:path w="9144000" h="3426459">
                <a:moveTo>
                  <a:pt x="9144000" y="0"/>
                </a:moveTo>
                <a:lnTo>
                  <a:pt x="0" y="0"/>
                </a:lnTo>
                <a:lnTo>
                  <a:pt x="0" y="3425952"/>
                </a:lnTo>
                <a:lnTo>
                  <a:pt x="9144000" y="3425952"/>
                </a:lnTo>
                <a:lnTo>
                  <a:pt x="9144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691387" y="1378541"/>
            <a:ext cx="7996555" cy="2355215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770"/>
              </a:spcBef>
              <a:buSzPct val="96000"/>
              <a:buFont typeface="Wingdings"/>
              <a:buChar char=""/>
              <a:tabLst>
                <a:tab pos="356235" algn="l"/>
              </a:tabLst>
            </a:pPr>
            <a:r>
              <a:rPr sz="2500" i="1" spc="-70" dirty="0">
                <a:solidFill>
                  <a:srgbClr val="376092"/>
                </a:solidFill>
                <a:latin typeface="Times New Roman"/>
                <a:cs typeface="Times New Roman"/>
              </a:rPr>
              <a:t>Préparation </a:t>
            </a:r>
            <a:r>
              <a:rPr sz="2500" i="1" spc="-30" dirty="0">
                <a:solidFill>
                  <a:srgbClr val="376092"/>
                </a:solidFill>
                <a:latin typeface="Times New Roman"/>
                <a:cs typeface="Times New Roman"/>
              </a:rPr>
              <a:t>de </a:t>
            </a:r>
            <a:r>
              <a:rPr sz="2500" i="1" spc="-75" dirty="0">
                <a:solidFill>
                  <a:srgbClr val="376092"/>
                </a:solidFill>
                <a:latin typeface="Times New Roman"/>
                <a:cs typeface="Times New Roman"/>
              </a:rPr>
              <a:t>l'adressage</a:t>
            </a:r>
            <a:r>
              <a:rPr sz="2500" i="1" spc="-120" dirty="0">
                <a:solidFill>
                  <a:srgbClr val="376092"/>
                </a:solidFill>
                <a:latin typeface="Times New Roman"/>
                <a:cs typeface="Times New Roman"/>
              </a:rPr>
              <a:t> </a:t>
            </a:r>
            <a:r>
              <a:rPr sz="2500" i="1" spc="-45" dirty="0">
                <a:solidFill>
                  <a:srgbClr val="376092"/>
                </a:solidFill>
                <a:latin typeface="Times New Roman"/>
                <a:cs typeface="Times New Roman"/>
              </a:rPr>
              <a:t>réseau</a:t>
            </a:r>
            <a:endParaRPr sz="2500">
              <a:latin typeface="Times New Roman"/>
              <a:cs typeface="Times New Roman"/>
            </a:endParaRPr>
          </a:p>
          <a:p>
            <a:pPr marL="756285" marR="5080" lvl="1" indent="-287020" algn="just">
              <a:lnSpc>
                <a:spcPct val="100000"/>
              </a:lnSpc>
              <a:spcBef>
                <a:spcPts val="509"/>
              </a:spcBef>
              <a:buChar char="•"/>
              <a:tabLst>
                <a:tab pos="756920" algn="l"/>
              </a:tabLst>
            </a:pPr>
            <a:r>
              <a:rPr sz="2000" spc="-25" dirty="0">
                <a:latin typeface="Arial"/>
                <a:cs typeface="Arial"/>
              </a:rPr>
              <a:t>L'attribution </a:t>
            </a:r>
            <a:r>
              <a:rPr sz="2000" spc="-40" dirty="0">
                <a:latin typeface="Arial"/>
                <a:cs typeface="Arial"/>
              </a:rPr>
              <a:t>d'un </a:t>
            </a:r>
            <a:r>
              <a:rPr sz="2000" spc="-185" dirty="0">
                <a:latin typeface="Arial"/>
                <a:cs typeface="Arial"/>
              </a:rPr>
              <a:t>espace </a:t>
            </a:r>
            <a:r>
              <a:rPr sz="2000" spc="-145" dirty="0">
                <a:latin typeface="Arial"/>
                <a:cs typeface="Arial"/>
              </a:rPr>
              <a:t>d'adressage </a:t>
            </a:r>
            <a:r>
              <a:rPr sz="2000" spc="-20" dirty="0">
                <a:latin typeface="Arial"/>
                <a:cs typeface="Arial"/>
              </a:rPr>
              <a:t>pour </a:t>
            </a:r>
            <a:r>
              <a:rPr sz="2000" spc="-40" dirty="0">
                <a:latin typeface="Arial"/>
                <a:cs typeface="Arial"/>
              </a:rPr>
              <a:t>la </a:t>
            </a:r>
            <a:r>
              <a:rPr sz="2000" spc="-105" dirty="0">
                <a:latin typeface="Arial"/>
                <a:cs typeface="Arial"/>
              </a:rPr>
              <a:t>couche </a:t>
            </a:r>
            <a:r>
              <a:rPr sz="2000" spc="-140" dirty="0">
                <a:latin typeface="Arial"/>
                <a:cs typeface="Arial"/>
              </a:rPr>
              <a:t>réseau, </a:t>
            </a:r>
            <a:r>
              <a:rPr sz="2000" spc="-175" dirty="0">
                <a:latin typeface="Arial"/>
                <a:cs typeface="Arial"/>
              </a:rPr>
              <a:t>à  </a:t>
            </a:r>
            <a:r>
              <a:rPr sz="2000" spc="-5" dirty="0">
                <a:latin typeface="Arial"/>
                <a:cs typeface="Arial"/>
              </a:rPr>
              <a:t>l'intérieur </a:t>
            </a:r>
            <a:r>
              <a:rPr sz="2000" spc="-45" dirty="0">
                <a:latin typeface="Arial"/>
                <a:cs typeface="Arial"/>
              </a:rPr>
              <a:t>d'un </a:t>
            </a:r>
            <a:r>
              <a:rPr sz="2000" spc="-140" dirty="0">
                <a:latin typeface="Arial"/>
                <a:cs typeface="Arial"/>
              </a:rPr>
              <a:t>réseau </a:t>
            </a:r>
            <a:r>
              <a:rPr sz="2000" spc="-80" dirty="0">
                <a:latin typeface="Arial"/>
                <a:cs typeface="Arial"/>
              </a:rPr>
              <a:t>d'entreprise, </a:t>
            </a:r>
            <a:r>
              <a:rPr sz="2000" spc="-50" dirty="0">
                <a:latin typeface="Arial"/>
                <a:cs typeface="Arial"/>
              </a:rPr>
              <a:t>mérite </a:t>
            </a:r>
            <a:r>
              <a:rPr sz="2000" spc="-80" dirty="0">
                <a:latin typeface="Arial"/>
                <a:cs typeface="Arial"/>
              </a:rPr>
              <a:t>d'être </a:t>
            </a:r>
            <a:r>
              <a:rPr sz="2000" spc="-65" dirty="0">
                <a:latin typeface="Arial"/>
                <a:cs typeface="Arial"/>
              </a:rPr>
              <a:t>bien </a:t>
            </a:r>
            <a:r>
              <a:rPr sz="2000" spc="-105" dirty="0">
                <a:latin typeface="Arial"/>
                <a:cs typeface="Arial"/>
              </a:rPr>
              <a:t>préparée. </a:t>
            </a:r>
            <a:r>
              <a:rPr sz="2000" spc="-114" dirty="0">
                <a:latin typeface="Arial"/>
                <a:cs typeface="Arial"/>
              </a:rPr>
              <a:t>Elle  </a:t>
            </a:r>
            <a:r>
              <a:rPr sz="2000" spc="-20" dirty="0">
                <a:latin typeface="Arial"/>
                <a:cs typeface="Arial"/>
              </a:rPr>
              <a:t>doit </a:t>
            </a:r>
            <a:r>
              <a:rPr sz="2000" spc="-80" dirty="0">
                <a:latin typeface="Arial"/>
                <a:cs typeface="Arial"/>
              </a:rPr>
              <a:t>être </a:t>
            </a:r>
            <a:r>
              <a:rPr sz="2000" spc="-70" dirty="0">
                <a:latin typeface="Arial"/>
                <a:cs typeface="Arial"/>
              </a:rPr>
              <a:t>correctement </a:t>
            </a:r>
            <a:r>
              <a:rPr sz="2000" spc="-95" dirty="0">
                <a:latin typeface="Arial"/>
                <a:cs typeface="Arial"/>
              </a:rPr>
              <a:t>préparée </a:t>
            </a:r>
            <a:r>
              <a:rPr sz="2000" spc="-105" dirty="0">
                <a:latin typeface="Arial"/>
                <a:cs typeface="Arial"/>
              </a:rPr>
              <a:t>et documentée </a:t>
            </a:r>
            <a:r>
              <a:rPr sz="2000" spc="-50" dirty="0">
                <a:latin typeface="Arial"/>
                <a:cs typeface="Arial"/>
              </a:rPr>
              <a:t>aux </a:t>
            </a:r>
            <a:r>
              <a:rPr sz="2000" spc="-35" dirty="0">
                <a:latin typeface="Arial"/>
                <a:cs typeface="Arial"/>
              </a:rPr>
              <a:t>fins </a:t>
            </a:r>
            <a:r>
              <a:rPr sz="2000" spc="-100" dirty="0">
                <a:latin typeface="Arial"/>
                <a:cs typeface="Arial"/>
              </a:rPr>
              <a:t>suivantes</a:t>
            </a:r>
            <a:r>
              <a:rPr sz="2000" spc="-250" dirty="0">
                <a:latin typeface="Arial"/>
                <a:cs typeface="Arial"/>
              </a:rPr>
              <a:t> </a:t>
            </a:r>
            <a:r>
              <a:rPr sz="2000" spc="-150" dirty="0">
                <a:latin typeface="Arial"/>
                <a:cs typeface="Arial"/>
              </a:rPr>
              <a:t>:</a:t>
            </a:r>
            <a:endParaRPr sz="2000">
              <a:latin typeface="Arial"/>
              <a:cs typeface="Arial"/>
            </a:endParaRPr>
          </a:p>
          <a:p>
            <a:pPr marL="1155700" lvl="2" indent="-229235">
              <a:lnSpc>
                <a:spcPct val="100000"/>
              </a:lnSpc>
              <a:spcBef>
                <a:spcPts val="434"/>
              </a:spcBef>
              <a:buFont typeface="Courier New"/>
              <a:buChar char="o"/>
              <a:tabLst>
                <a:tab pos="1156335" algn="l"/>
              </a:tabLst>
            </a:pPr>
            <a:r>
              <a:rPr sz="1600" spc="-55" dirty="0">
                <a:latin typeface="Arial"/>
                <a:cs typeface="Arial"/>
              </a:rPr>
              <a:t>Eviter </a:t>
            </a:r>
            <a:r>
              <a:rPr sz="1600" spc="-114" dirty="0">
                <a:latin typeface="Arial"/>
                <a:cs typeface="Arial"/>
              </a:rPr>
              <a:t>les </a:t>
            </a:r>
            <a:r>
              <a:rPr sz="1600" spc="-70" dirty="0">
                <a:latin typeface="Arial"/>
                <a:cs typeface="Arial"/>
              </a:rPr>
              <a:t>doublons</a:t>
            </a:r>
            <a:r>
              <a:rPr sz="1600" spc="30" dirty="0">
                <a:latin typeface="Arial"/>
                <a:cs typeface="Arial"/>
              </a:rPr>
              <a:t> </a:t>
            </a:r>
            <a:r>
              <a:rPr sz="1600" spc="-120" dirty="0">
                <a:latin typeface="Arial"/>
                <a:cs typeface="Arial"/>
              </a:rPr>
              <a:t>d'adresse,</a:t>
            </a:r>
            <a:endParaRPr sz="1600">
              <a:latin typeface="Arial"/>
              <a:cs typeface="Arial"/>
            </a:endParaRPr>
          </a:p>
          <a:p>
            <a:pPr marL="1155700" lvl="2" indent="-229235">
              <a:lnSpc>
                <a:spcPct val="100000"/>
              </a:lnSpc>
              <a:spcBef>
                <a:spcPts val="385"/>
              </a:spcBef>
              <a:buFont typeface="Courier New"/>
              <a:buChar char="o"/>
              <a:tabLst>
                <a:tab pos="1156335" algn="l"/>
              </a:tabLst>
            </a:pPr>
            <a:r>
              <a:rPr sz="1600" spc="-30" dirty="0">
                <a:latin typeface="Arial"/>
                <a:cs typeface="Arial"/>
              </a:rPr>
              <a:t>Fournir </a:t>
            </a:r>
            <a:r>
              <a:rPr sz="1600" spc="-90" dirty="0">
                <a:latin typeface="Arial"/>
                <a:cs typeface="Arial"/>
              </a:rPr>
              <a:t>et </a:t>
            </a:r>
            <a:r>
              <a:rPr sz="1600" spc="-25" dirty="0">
                <a:latin typeface="Arial"/>
                <a:cs typeface="Arial"/>
              </a:rPr>
              <a:t>contrôler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spc="-105" dirty="0">
                <a:latin typeface="Arial"/>
                <a:cs typeface="Arial"/>
              </a:rPr>
              <a:t>l'accès,</a:t>
            </a:r>
            <a:endParaRPr sz="1600">
              <a:latin typeface="Arial"/>
              <a:cs typeface="Arial"/>
            </a:endParaRPr>
          </a:p>
          <a:p>
            <a:pPr marL="1155700" lvl="2" indent="-229235">
              <a:lnSpc>
                <a:spcPct val="100000"/>
              </a:lnSpc>
              <a:spcBef>
                <a:spcPts val="385"/>
              </a:spcBef>
              <a:buFont typeface="Courier New"/>
              <a:buChar char="o"/>
              <a:tabLst>
                <a:tab pos="1156335" algn="l"/>
              </a:tabLst>
            </a:pPr>
            <a:r>
              <a:rPr sz="1600" spc="-40" dirty="0">
                <a:latin typeface="Arial"/>
                <a:cs typeface="Arial"/>
              </a:rPr>
              <a:t>Surveiller </a:t>
            </a:r>
            <a:r>
              <a:rPr sz="1600" spc="-35" dirty="0">
                <a:latin typeface="Arial"/>
                <a:cs typeface="Arial"/>
              </a:rPr>
              <a:t>la </a:t>
            </a:r>
            <a:r>
              <a:rPr sz="1600" spc="-65" dirty="0">
                <a:latin typeface="Arial"/>
                <a:cs typeface="Arial"/>
              </a:rPr>
              <a:t>sécurité </a:t>
            </a:r>
            <a:r>
              <a:rPr sz="1600" spc="-90" dirty="0">
                <a:latin typeface="Arial"/>
                <a:cs typeface="Arial"/>
              </a:rPr>
              <a:t>et </a:t>
            </a:r>
            <a:r>
              <a:rPr sz="1600" spc="-114" dirty="0">
                <a:latin typeface="Arial"/>
                <a:cs typeface="Arial"/>
              </a:rPr>
              <a:t>les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spc="-75" dirty="0">
                <a:latin typeface="Arial"/>
                <a:cs typeface="Arial"/>
              </a:rPr>
              <a:t>performances.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42973" y="331914"/>
            <a:ext cx="565594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u="none" spc="-5" dirty="0"/>
              <a:t>Attribution </a:t>
            </a:r>
            <a:r>
              <a:rPr u="none" spc="-20" dirty="0"/>
              <a:t>des</a:t>
            </a:r>
            <a:r>
              <a:rPr u="none" spc="-495" dirty="0"/>
              <a:t> </a:t>
            </a:r>
            <a:r>
              <a:rPr u="none" spc="-80" dirty="0"/>
              <a:t>adresses</a:t>
            </a:r>
          </a:p>
        </p:txBody>
      </p:sp>
      <p:sp>
        <p:nvSpPr>
          <p:cNvPr id="3" name="object 3"/>
          <p:cNvSpPr/>
          <p:nvPr/>
        </p:nvSpPr>
        <p:spPr>
          <a:xfrm>
            <a:off x="0" y="3427475"/>
            <a:ext cx="9144000" cy="3426460"/>
          </a:xfrm>
          <a:custGeom>
            <a:avLst/>
            <a:gdLst/>
            <a:ahLst/>
            <a:cxnLst/>
            <a:rect l="l" t="t" r="r" b="b"/>
            <a:pathLst>
              <a:path w="9144000" h="3426459">
                <a:moveTo>
                  <a:pt x="9144000" y="0"/>
                </a:moveTo>
                <a:lnTo>
                  <a:pt x="0" y="0"/>
                </a:lnTo>
                <a:lnTo>
                  <a:pt x="0" y="3425952"/>
                </a:lnTo>
                <a:lnTo>
                  <a:pt x="9144000" y="3425952"/>
                </a:lnTo>
                <a:lnTo>
                  <a:pt x="9144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691387" y="1378541"/>
            <a:ext cx="7996555" cy="2355215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770"/>
              </a:spcBef>
              <a:buSzPct val="96000"/>
              <a:buFont typeface="Wingdings"/>
              <a:buChar char=""/>
              <a:tabLst>
                <a:tab pos="356235" algn="l"/>
              </a:tabLst>
            </a:pPr>
            <a:r>
              <a:rPr sz="2500" i="1" spc="-70" dirty="0">
                <a:solidFill>
                  <a:srgbClr val="376092"/>
                </a:solidFill>
                <a:latin typeface="Times New Roman"/>
                <a:cs typeface="Times New Roman"/>
              </a:rPr>
              <a:t>Préparation </a:t>
            </a:r>
            <a:r>
              <a:rPr sz="2500" i="1" spc="-30" dirty="0">
                <a:solidFill>
                  <a:srgbClr val="376092"/>
                </a:solidFill>
                <a:latin typeface="Times New Roman"/>
                <a:cs typeface="Times New Roman"/>
              </a:rPr>
              <a:t>de </a:t>
            </a:r>
            <a:r>
              <a:rPr sz="2500" i="1" spc="-75" dirty="0">
                <a:solidFill>
                  <a:srgbClr val="376092"/>
                </a:solidFill>
                <a:latin typeface="Times New Roman"/>
                <a:cs typeface="Times New Roman"/>
              </a:rPr>
              <a:t>l'adressage</a:t>
            </a:r>
            <a:r>
              <a:rPr sz="2500" i="1" spc="-120" dirty="0">
                <a:solidFill>
                  <a:srgbClr val="376092"/>
                </a:solidFill>
                <a:latin typeface="Times New Roman"/>
                <a:cs typeface="Times New Roman"/>
              </a:rPr>
              <a:t> </a:t>
            </a:r>
            <a:r>
              <a:rPr sz="2500" i="1" spc="-45" dirty="0">
                <a:solidFill>
                  <a:srgbClr val="376092"/>
                </a:solidFill>
                <a:latin typeface="Times New Roman"/>
                <a:cs typeface="Times New Roman"/>
              </a:rPr>
              <a:t>réseau</a:t>
            </a:r>
            <a:endParaRPr sz="2500">
              <a:latin typeface="Times New Roman"/>
              <a:cs typeface="Times New Roman"/>
            </a:endParaRPr>
          </a:p>
          <a:p>
            <a:pPr marL="756285" marR="5080" lvl="1" indent="-287020" algn="just">
              <a:lnSpc>
                <a:spcPct val="100000"/>
              </a:lnSpc>
              <a:spcBef>
                <a:spcPts val="509"/>
              </a:spcBef>
              <a:buChar char="•"/>
              <a:tabLst>
                <a:tab pos="756920" algn="l"/>
              </a:tabLst>
            </a:pPr>
            <a:r>
              <a:rPr sz="2000" spc="-25" dirty="0">
                <a:latin typeface="Arial"/>
                <a:cs typeface="Arial"/>
              </a:rPr>
              <a:t>L'attribution </a:t>
            </a:r>
            <a:r>
              <a:rPr sz="2000" spc="-40" dirty="0">
                <a:latin typeface="Arial"/>
                <a:cs typeface="Arial"/>
              </a:rPr>
              <a:t>d'un </a:t>
            </a:r>
            <a:r>
              <a:rPr sz="2000" spc="-185" dirty="0">
                <a:latin typeface="Arial"/>
                <a:cs typeface="Arial"/>
              </a:rPr>
              <a:t>espace </a:t>
            </a:r>
            <a:r>
              <a:rPr sz="2000" spc="-145" dirty="0">
                <a:latin typeface="Arial"/>
                <a:cs typeface="Arial"/>
              </a:rPr>
              <a:t>d'adressage </a:t>
            </a:r>
            <a:r>
              <a:rPr sz="2000" spc="-20" dirty="0">
                <a:latin typeface="Arial"/>
                <a:cs typeface="Arial"/>
              </a:rPr>
              <a:t>pour </a:t>
            </a:r>
            <a:r>
              <a:rPr sz="2000" spc="-40" dirty="0">
                <a:latin typeface="Arial"/>
                <a:cs typeface="Arial"/>
              </a:rPr>
              <a:t>la </a:t>
            </a:r>
            <a:r>
              <a:rPr sz="2000" spc="-105" dirty="0">
                <a:latin typeface="Arial"/>
                <a:cs typeface="Arial"/>
              </a:rPr>
              <a:t>couche </a:t>
            </a:r>
            <a:r>
              <a:rPr sz="2000" spc="-140" dirty="0">
                <a:latin typeface="Arial"/>
                <a:cs typeface="Arial"/>
              </a:rPr>
              <a:t>réseau, </a:t>
            </a:r>
            <a:r>
              <a:rPr sz="2000" spc="-175" dirty="0">
                <a:latin typeface="Arial"/>
                <a:cs typeface="Arial"/>
              </a:rPr>
              <a:t>à  </a:t>
            </a:r>
            <a:r>
              <a:rPr sz="2000" spc="-5" dirty="0">
                <a:latin typeface="Arial"/>
                <a:cs typeface="Arial"/>
              </a:rPr>
              <a:t>l'intérieur </a:t>
            </a:r>
            <a:r>
              <a:rPr sz="2000" spc="-45" dirty="0">
                <a:latin typeface="Arial"/>
                <a:cs typeface="Arial"/>
              </a:rPr>
              <a:t>d'un </a:t>
            </a:r>
            <a:r>
              <a:rPr sz="2000" spc="-140" dirty="0">
                <a:latin typeface="Arial"/>
                <a:cs typeface="Arial"/>
              </a:rPr>
              <a:t>réseau </a:t>
            </a:r>
            <a:r>
              <a:rPr sz="2000" spc="-80" dirty="0">
                <a:latin typeface="Arial"/>
                <a:cs typeface="Arial"/>
              </a:rPr>
              <a:t>d'entreprise, </a:t>
            </a:r>
            <a:r>
              <a:rPr sz="2000" spc="-50" dirty="0">
                <a:latin typeface="Arial"/>
                <a:cs typeface="Arial"/>
              </a:rPr>
              <a:t>mérite </a:t>
            </a:r>
            <a:r>
              <a:rPr sz="2000" spc="-80" dirty="0">
                <a:latin typeface="Arial"/>
                <a:cs typeface="Arial"/>
              </a:rPr>
              <a:t>d'être </a:t>
            </a:r>
            <a:r>
              <a:rPr sz="2000" spc="-65" dirty="0">
                <a:latin typeface="Arial"/>
                <a:cs typeface="Arial"/>
              </a:rPr>
              <a:t>bien </a:t>
            </a:r>
            <a:r>
              <a:rPr sz="2000" spc="-105" dirty="0">
                <a:latin typeface="Arial"/>
                <a:cs typeface="Arial"/>
              </a:rPr>
              <a:t>préparée. </a:t>
            </a:r>
            <a:r>
              <a:rPr sz="2000" spc="-114" dirty="0">
                <a:latin typeface="Arial"/>
                <a:cs typeface="Arial"/>
              </a:rPr>
              <a:t>Elle  </a:t>
            </a:r>
            <a:r>
              <a:rPr sz="2000" spc="-20" dirty="0">
                <a:latin typeface="Arial"/>
                <a:cs typeface="Arial"/>
              </a:rPr>
              <a:t>doit </a:t>
            </a:r>
            <a:r>
              <a:rPr sz="2000" spc="-80" dirty="0">
                <a:latin typeface="Arial"/>
                <a:cs typeface="Arial"/>
              </a:rPr>
              <a:t>être </a:t>
            </a:r>
            <a:r>
              <a:rPr sz="2000" spc="-70" dirty="0">
                <a:latin typeface="Arial"/>
                <a:cs typeface="Arial"/>
              </a:rPr>
              <a:t>correctement </a:t>
            </a:r>
            <a:r>
              <a:rPr sz="2000" spc="-95" dirty="0">
                <a:latin typeface="Arial"/>
                <a:cs typeface="Arial"/>
              </a:rPr>
              <a:t>préparée </a:t>
            </a:r>
            <a:r>
              <a:rPr sz="2000" spc="-105" dirty="0">
                <a:latin typeface="Arial"/>
                <a:cs typeface="Arial"/>
              </a:rPr>
              <a:t>et documentée </a:t>
            </a:r>
            <a:r>
              <a:rPr sz="2000" spc="-50" dirty="0">
                <a:latin typeface="Arial"/>
                <a:cs typeface="Arial"/>
              </a:rPr>
              <a:t>aux </a:t>
            </a:r>
            <a:r>
              <a:rPr sz="2000" spc="-35" dirty="0">
                <a:latin typeface="Arial"/>
                <a:cs typeface="Arial"/>
              </a:rPr>
              <a:t>fins </a:t>
            </a:r>
            <a:r>
              <a:rPr sz="2000" spc="-100" dirty="0">
                <a:latin typeface="Arial"/>
                <a:cs typeface="Arial"/>
              </a:rPr>
              <a:t>suivantes</a:t>
            </a:r>
            <a:r>
              <a:rPr sz="2000" spc="-250" dirty="0">
                <a:latin typeface="Arial"/>
                <a:cs typeface="Arial"/>
              </a:rPr>
              <a:t> </a:t>
            </a:r>
            <a:r>
              <a:rPr sz="2000" spc="-150" dirty="0">
                <a:latin typeface="Arial"/>
                <a:cs typeface="Arial"/>
              </a:rPr>
              <a:t>:</a:t>
            </a:r>
            <a:endParaRPr sz="2000">
              <a:latin typeface="Arial"/>
              <a:cs typeface="Arial"/>
            </a:endParaRPr>
          </a:p>
          <a:p>
            <a:pPr marL="1155700" lvl="2" indent="-229235">
              <a:lnSpc>
                <a:spcPct val="100000"/>
              </a:lnSpc>
              <a:spcBef>
                <a:spcPts val="434"/>
              </a:spcBef>
              <a:buFont typeface="Courier New"/>
              <a:buChar char="o"/>
              <a:tabLst>
                <a:tab pos="1156335" algn="l"/>
              </a:tabLst>
            </a:pPr>
            <a:r>
              <a:rPr sz="1600" spc="-55" dirty="0">
                <a:latin typeface="Arial"/>
                <a:cs typeface="Arial"/>
              </a:rPr>
              <a:t>Eviter </a:t>
            </a:r>
            <a:r>
              <a:rPr sz="1600" spc="-114" dirty="0">
                <a:latin typeface="Arial"/>
                <a:cs typeface="Arial"/>
              </a:rPr>
              <a:t>les </a:t>
            </a:r>
            <a:r>
              <a:rPr sz="1600" spc="-70" dirty="0">
                <a:latin typeface="Arial"/>
                <a:cs typeface="Arial"/>
              </a:rPr>
              <a:t>doublons</a:t>
            </a:r>
            <a:r>
              <a:rPr sz="1600" spc="30" dirty="0">
                <a:latin typeface="Arial"/>
                <a:cs typeface="Arial"/>
              </a:rPr>
              <a:t> </a:t>
            </a:r>
            <a:r>
              <a:rPr sz="1600" spc="-120" dirty="0">
                <a:latin typeface="Arial"/>
                <a:cs typeface="Arial"/>
              </a:rPr>
              <a:t>d'adresse,</a:t>
            </a:r>
            <a:endParaRPr sz="1600">
              <a:latin typeface="Arial"/>
              <a:cs typeface="Arial"/>
            </a:endParaRPr>
          </a:p>
          <a:p>
            <a:pPr marL="1155700" lvl="2" indent="-229235">
              <a:lnSpc>
                <a:spcPct val="100000"/>
              </a:lnSpc>
              <a:spcBef>
                <a:spcPts val="385"/>
              </a:spcBef>
              <a:buFont typeface="Courier New"/>
              <a:buChar char="o"/>
              <a:tabLst>
                <a:tab pos="1156335" algn="l"/>
              </a:tabLst>
            </a:pPr>
            <a:r>
              <a:rPr sz="1600" spc="-30" dirty="0">
                <a:latin typeface="Arial"/>
                <a:cs typeface="Arial"/>
              </a:rPr>
              <a:t>Fournir </a:t>
            </a:r>
            <a:r>
              <a:rPr sz="1600" spc="-90" dirty="0">
                <a:latin typeface="Arial"/>
                <a:cs typeface="Arial"/>
              </a:rPr>
              <a:t>et </a:t>
            </a:r>
            <a:r>
              <a:rPr sz="1600" spc="-25" dirty="0">
                <a:latin typeface="Arial"/>
                <a:cs typeface="Arial"/>
              </a:rPr>
              <a:t>contrôler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spc="-105" dirty="0">
                <a:latin typeface="Arial"/>
                <a:cs typeface="Arial"/>
              </a:rPr>
              <a:t>l'accès,</a:t>
            </a:r>
            <a:endParaRPr sz="1600">
              <a:latin typeface="Arial"/>
              <a:cs typeface="Arial"/>
            </a:endParaRPr>
          </a:p>
          <a:p>
            <a:pPr marL="1155700" lvl="2" indent="-229235">
              <a:lnSpc>
                <a:spcPct val="100000"/>
              </a:lnSpc>
              <a:spcBef>
                <a:spcPts val="385"/>
              </a:spcBef>
              <a:buFont typeface="Courier New"/>
              <a:buChar char="o"/>
              <a:tabLst>
                <a:tab pos="1156335" algn="l"/>
              </a:tabLst>
            </a:pPr>
            <a:r>
              <a:rPr sz="1600" spc="-40" dirty="0">
                <a:latin typeface="Arial"/>
                <a:cs typeface="Arial"/>
              </a:rPr>
              <a:t>Surveiller </a:t>
            </a:r>
            <a:r>
              <a:rPr sz="1600" spc="-35" dirty="0">
                <a:latin typeface="Arial"/>
                <a:cs typeface="Arial"/>
              </a:rPr>
              <a:t>la </a:t>
            </a:r>
            <a:r>
              <a:rPr sz="1600" spc="-65" dirty="0">
                <a:latin typeface="Arial"/>
                <a:cs typeface="Arial"/>
              </a:rPr>
              <a:t>sécurité </a:t>
            </a:r>
            <a:r>
              <a:rPr sz="1600" spc="-90" dirty="0">
                <a:latin typeface="Arial"/>
                <a:cs typeface="Arial"/>
              </a:rPr>
              <a:t>et </a:t>
            </a:r>
            <a:r>
              <a:rPr sz="1600" spc="-114" dirty="0">
                <a:latin typeface="Arial"/>
                <a:cs typeface="Arial"/>
              </a:rPr>
              <a:t>les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spc="-75" dirty="0">
                <a:latin typeface="Arial"/>
                <a:cs typeface="Arial"/>
              </a:rPr>
              <a:t>performances.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42973" y="331914"/>
            <a:ext cx="565594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u="none" spc="-5" dirty="0"/>
              <a:t>Attribution </a:t>
            </a:r>
            <a:r>
              <a:rPr u="none" spc="-20" dirty="0"/>
              <a:t>des</a:t>
            </a:r>
            <a:r>
              <a:rPr u="none" spc="-495" dirty="0"/>
              <a:t> </a:t>
            </a:r>
            <a:r>
              <a:rPr u="none" spc="-80" dirty="0"/>
              <a:t>adresses</a:t>
            </a:r>
          </a:p>
        </p:txBody>
      </p:sp>
      <p:sp>
        <p:nvSpPr>
          <p:cNvPr id="3" name="object 3"/>
          <p:cNvSpPr/>
          <p:nvPr/>
        </p:nvSpPr>
        <p:spPr>
          <a:xfrm>
            <a:off x="0" y="3427475"/>
            <a:ext cx="9144000" cy="3426460"/>
          </a:xfrm>
          <a:custGeom>
            <a:avLst/>
            <a:gdLst/>
            <a:ahLst/>
            <a:cxnLst/>
            <a:rect l="l" t="t" r="r" b="b"/>
            <a:pathLst>
              <a:path w="9144000" h="3426459">
                <a:moveTo>
                  <a:pt x="9144000" y="0"/>
                </a:moveTo>
                <a:lnTo>
                  <a:pt x="0" y="0"/>
                </a:lnTo>
                <a:lnTo>
                  <a:pt x="0" y="3425952"/>
                </a:lnTo>
                <a:lnTo>
                  <a:pt x="9144000" y="3425952"/>
                </a:lnTo>
                <a:lnTo>
                  <a:pt x="9144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691387" y="1378541"/>
            <a:ext cx="7996555" cy="4696460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770"/>
              </a:spcBef>
              <a:buSzPct val="96000"/>
              <a:buFont typeface="Wingdings"/>
              <a:buChar char=""/>
              <a:tabLst>
                <a:tab pos="356235" algn="l"/>
              </a:tabLst>
            </a:pPr>
            <a:r>
              <a:rPr sz="2500" i="1" spc="-70" dirty="0">
                <a:solidFill>
                  <a:srgbClr val="376092"/>
                </a:solidFill>
                <a:latin typeface="Times New Roman"/>
                <a:cs typeface="Times New Roman"/>
              </a:rPr>
              <a:t>Préparation </a:t>
            </a:r>
            <a:r>
              <a:rPr sz="2500" i="1" spc="-30" dirty="0">
                <a:solidFill>
                  <a:srgbClr val="376092"/>
                </a:solidFill>
                <a:latin typeface="Times New Roman"/>
                <a:cs typeface="Times New Roman"/>
              </a:rPr>
              <a:t>de </a:t>
            </a:r>
            <a:r>
              <a:rPr sz="2500" i="1" spc="-75" dirty="0">
                <a:solidFill>
                  <a:srgbClr val="376092"/>
                </a:solidFill>
                <a:latin typeface="Times New Roman"/>
                <a:cs typeface="Times New Roman"/>
              </a:rPr>
              <a:t>l'adressage</a:t>
            </a:r>
            <a:r>
              <a:rPr sz="2500" i="1" spc="-120" dirty="0">
                <a:solidFill>
                  <a:srgbClr val="376092"/>
                </a:solidFill>
                <a:latin typeface="Times New Roman"/>
                <a:cs typeface="Times New Roman"/>
              </a:rPr>
              <a:t> </a:t>
            </a:r>
            <a:r>
              <a:rPr sz="2500" i="1" spc="-45" dirty="0">
                <a:solidFill>
                  <a:srgbClr val="376092"/>
                </a:solidFill>
                <a:latin typeface="Times New Roman"/>
                <a:cs typeface="Times New Roman"/>
              </a:rPr>
              <a:t>réseau</a:t>
            </a:r>
            <a:endParaRPr sz="2500">
              <a:latin typeface="Times New Roman"/>
              <a:cs typeface="Times New Roman"/>
            </a:endParaRPr>
          </a:p>
          <a:p>
            <a:pPr marL="756285" marR="5080" lvl="1" indent="-287020" algn="just">
              <a:lnSpc>
                <a:spcPct val="100000"/>
              </a:lnSpc>
              <a:spcBef>
                <a:spcPts val="509"/>
              </a:spcBef>
              <a:buChar char="•"/>
              <a:tabLst>
                <a:tab pos="756920" algn="l"/>
              </a:tabLst>
            </a:pPr>
            <a:r>
              <a:rPr sz="2000" spc="-25" dirty="0">
                <a:latin typeface="Arial"/>
                <a:cs typeface="Arial"/>
              </a:rPr>
              <a:t>L'attribution </a:t>
            </a:r>
            <a:r>
              <a:rPr sz="2000" spc="-40" dirty="0">
                <a:latin typeface="Arial"/>
                <a:cs typeface="Arial"/>
              </a:rPr>
              <a:t>d'un </a:t>
            </a:r>
            <a:r>
              <a:rPr sz="2000" spc="-185" dirty="0">
                <a:latin typeface="Arial"/>
                <a:cs typeface="Arial"/>
              </a:rPr>
              <a:t>espace </a:t>
            </a:r>
            <a:r>
              <a:rPr sz="2000" spc="-145" dirty="0">
                <a:latin typeface="Arial"/>
                <a:cs typeface="Arial"/>
              </a:rPr>
              <a:t>d'adressage </a:t>
            </a:r>
            <a:r>
              <a:rPr sz="2000" spc="-20" dirty="0">
                <a:latin typeface="Arial"/>
                <a:cs typeface="Arial"/>
              </a:rPr>
              <a:t>pour </a:t>
            </a:r>
            <a:r>
              <a:rPr sz="2000" spc="-40" dirty="0">
                <a:latin typeface="Arial"/>
                <a:cs typeface="Arial"/>
              </a:rPr>
              <a:t>la </a:t>
            </a:r>
            <a:r>
              <a:rPr sz="2000" spc="-105" dirty="0">
                <a:latin typeface="Arial"/>
                <a:cs typeface="Arial"/>
              </a:rPr>
              <a:t>couche </a:t>
            </a:r>
            <a:r>
              <a:rPr sz="2000" spc="-140" dirty="0">
                <a:latin typeface="Arial"/>
                <a:cs typeface="Arial"/>
              </a:rPr>
              <a:t>réseau, </a:t>
            </a:r>
            <a:r>
              <a:rPr sz="2000" spc="-175" dirty="0">
                <a:latin typeface="Arial"/>
                <a:cs typeface="Arial"/>
              </a:rPr>
              <a:t>à  </a:t>
            </a:r>
            <a:r>
              <a:rPr sz="2000" spc="-5" dirty="0">
                <a:latin typeface="Arial"/>
                <a:cs typeface="Arial"/>
              </a:rPr>
              <a:t>l'intérieur </a:t>
            </a:r>
            <a:r>
              <a:rPr sz="2000" spc="-45" dirty="0">
                <a:latin typeface="Arial"/>
                <a:cs typeface="Arial"/>
              </a:rPr>
              <a:t>d'un </a:t>
            </a:r>
            <a:r>
              <a:rPr sz="2000" spc="-140" dirty="0">
                <a:latin typeface="Arial"/>
                <a:cs typeface="Arial"/>
              </a:rPr>
              <a:t>réseau </a:t>
            </a:r>
            <a:r>
              <a:rPr sz="2000" spc="-80" dirty="0">
                <a:latin typeface="Arial"/>
                <a:cs typeface="Arial"/>
              </a:rPr>
              <a:t>d'entreprise, </a:t>
            </a:r>
            <a:r>
              <a:rPr sz="2000" spc="-50" dirty="0">
                <a:latin typeface="Arial"/>
                <a:cs typeface="Arial"/>
              </a:rPr>
              <a:t>mérite </a:t>
            </a:r>
            <a:r>
              <a:rPr sz="2000" spc="-80" dirty="0">
                <a:latin typeface="Arial"/>
                <a:cs typeface="Arial"/>
              </a:rPr>
              <a:t>d'être </a:t>
            </a:r>
            <a:r>
              <a:rPr sz="2000" spc="-65" dirty="0">
                <a:latin typeface="Arial"/>
                <a:cs typeface="Arial"/>
              </a:rPr>
              <a:t>bien </a:t>
            </a:r>
            <a:r>
              <a:rPr sz="2000" spc="-105" dirty="0">
                <a:latin typeface="Arial"/>
                <a:cs typeface="Arial"/>
              </a:rPr>
              <a:t>préparée. </a:t>
            </a:r>
            <a:r>
              <a:rPr sz="2000" spc="-114" dirty="0">
                <a:latin typeface="Arial"/>
                <a:cs typeface="Arial"/>
              </a:rPr>
              <a:t>Elle  </a:t>
            </a:r>
            <a:r>
              <a:rPr sz="2000" spc="-20" dirty="0">
                <a:latin typeface="Arial"/>
                <a:cs typeface="Arial"/>
              </a:rPr>
              <a:t>doit </a:t>
            </a:r>
            <a:r>
              <a:rPr sz="2000" spc="-80" dirty="0">
                <a:latin typeface="Arial"/>
                <a:cs typeface="Arial"/>
              </a:rPr>
              <a:t>être </a:t>
            </a:r>
            <a:r>
              <a:rPr sz="2000" spc="-70" dirty="0">
                <a:latin typeface="Arial"/>
                <a:cs typeface="Arial"/>
              </a:rPr>
              <a:t>correctement </a:t>
            </a:r>
            <a:r>
              <a:rPr sz="2000" spc="-95" dirty="0">
                <a:latin typeface="Arial"/>
                <a:cs typeface="Arial"/>
              </a:rPr>
              <a:t>préparée </a:t>
            </a:r>
            <a:r>
              <a:rPr sz="2000" spc="-105" dirty="0">
                <a:latin typeface="Arial"/>
                <a:cs typeface="Arial"/>
              </a:rPr>
              <a:t>et documentée </a:t>
            </a:r>
            <a:r>
              <a:rPr sz="2000" spc="-50" dirty="0">
                <a:latin typeface="Arial"/>
                <a:cs typeface="Arial"/>
              </a:rPr>
              <a:t>aux </a:t>
            </a:r>
            <a:r>
              <a:rPr sz="2000" spc="-35" dirty="0">
                <a:latin typeface="Arial"/>
                <a:cs typeface="Arial"/>
              </a:rPr>
              <a:t>fins </a:t>
            </a:r>
            <a:r>
              <a:rPr sz="2000" spc="-100" dirty="0">
                <a:latin typeface="Arial"/>
                <a:cs typeface="Arial"/>
              </a:rPr>
              <a:t>suivantes</a:t>
            </a:r>
            <a:r>
              <a:rPr sz="2000" spc="-250" dirty="0">
                <a:latin typeface="Arial"/>
                <a:cs typeface="Arial"/>
              </a:rPr>
              <a:t> </a:t>
            </a:r>
            <a:r>
              <a:rPr sz="2000" spc="-150" dirty="0">
                <a:latin typeface="Arial"/>
                <a:cs typeface="Arial"/>
              </a:rPr>
              <a:t>:</a:t>
            </a:r>
            <a:endParaRPr sz="2000">
              <a:latin typeface="Arial"/>
              <a:cs typeface="Arial"/>
            </a:endParaRPr>
          </a:p>
          <a:p>
            <a:pPr marL="1155700" lvl="2" indent="-229235">
              <a:lnSpc>
                <a:spcPct val="100000"/>
              </a:lnSpc>
              <a:spcBef>
                <a:spcPts val="434"/>
              </a:spcBef>
              <a:buFont typeface="Courier New"/>
              <a:buChar char="o"/>
              <a:tabLst>
                <a:tab pos="1156335" algn="l"/>
              </a:tabLst>
            </a:pPr>
            <a:r>
              <a:rPr sz="1600" spc="-55" dirty="0">
                <a:latin typeface="Arial"/>
                <a:cs typeface="Arial"/>
              </a:rPr>
              <a:t>Eviter </a:t>
            </a:r>
            <a:r>
              <a:rPr sz="1600" spc="-114" dirty="0">
                <a:latin typeface="Arial"/>
                <a:cs typeface="Arial"/>
              </a:rPr>
              <a:t>les </a:t>
            </a:r>
            <a:r>
              <a:rPr sz="1600" spc="-70" dirty="0">
                <a:latin typeface="Arial"/>
                <a:cs typeface="Arial"/>
              </a:rPr>
              <a:t>doublons</a:t>
            </a:r>
            <a:r>
              <a:rPr sz="1600" spc="30" dirty="0">
                <a:latin typeface="Arial"/>
                <a:cs typeface="Arial"/>
              </a:rPr>
              <a:t> </a:t>
            </a:r>
            <a:r>
              <a:rPr sz="1600" spc="-120" dirty="0">
                <a:latin typeface="Arial"/>
                <a:cs typeface="Arial"/>
              </a:rPr>
              <a:t>d'adresse,</a:t>
            </a:r>
            <a:endParaRPr sz="1600">
              <a:latin typeface="Arial"/>
              <a:cs typeface="Arial"/>
            </a:endParaRPr>
          </a:p>
          <a:p>
            <a:pPr marL="1155700" lvl="2" indent="-229235">
              <a:lnSpc>
                <a:spcPct val="100000"/>
              </a:lnSpc>
              <a:spcBef>
                <a:spcPts val="385"/>
              </a:spcBef>
              <a:buFont typeface="Courier New"/>
              <a:buChar char="o"/>
              <a:tabLst>
                <a:tab pos="1156335" algn="l"/>
              </a:tabLst>
            </a:pPr>
            <a:r>
              <a:rPr sz="1600" spc="-30" dirty="0">
                <a:latin typeface="Arial"/>
                <a:cs typeface="Arial"/>
              </a:rPr>
              <a:t>Fournir </a:t>
            </a:r>
            <a:r>
              <a:rPr sz="1600" spc="-90" dirty="0">
                <a:latin typeface="Arial"/>
                <a:cs typeface="Arial"/>
              </a:rPr>
              <a:t>et </a:t>
            </a:r>
            <a:r>
              <a:rPr sz="1600" spc="-25" dirty="0">
                <a:latin typeface="Arial"/>
                <a:cs typeface="Arial"/>
              </a:rPr>
              <a:t>contrôler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spc="-105" dirty="0">
                <a:latin typeface="Arial"/>
                <a:cs typeface="Arial"/>
              </a:rPr>
              <a:t>l'accès,</a:t>
            </a:r>
            <a:endParaRPr sz="1600">
              <a:latin typeface="Arial"/>
              <a:cs typeface="Arial"/>
            </a:endParaRPr>
          </a:p>
          <a:p>
            <a:pPr marL="1155700" lvl="2" indent="-229235">
              <a:lnSpc>
                <a:spcPct val="100000"/>
              </a:lnSpc>
              <a:spcBef>
                <a:spcPts val="385"/>
              </a:spcBef>
              <a:buFont typeface="Courier New"/>
              <a:buChar char="o"/>
              <a:tabLst>
                <a:tab pos="1156335" algn="l"/>
              </a:tabLst>
            </a:pPr>
            <a:r>
              <a:rPr sz="1600" spc="-40" dirty="0">
                <a:latin typeface="Arial"/>
                <a:cs typeface="Arial"/>
              </a:rPr>
              <a:t>Surveiller </a:t>
            </a:r>
            <a:r>
              <a:rPr sz="1600" spc="-35" dirty="0">
                <a:latin typeface="Arial"/>
                <a:cs typeface="Arial"/>
              </a:rPr>
              <a:t>la </a:t>
            </a:r>
            <a:r>
              <a:rPr sz="1600" spc="-65" dirty="0">
                <a:latin typeface="Arial"/>
                <a:cs typeface="Arial"/>
              </a:rPr>
              <a:t>sécurité </a:t>
            </a:r>
            <a:r>
              <a:rPr sz="1600" spc="-90" dirty="0">
                <a:latin typeface="Arial"/>
                <a:cs typeface="Arial"/>
              </a:rPr>
              <a:t>et </a:t>
            </a:r>
            <a:r>
              <a:rPr sz="1600" spc="-114" dirty="0">
                <a:latin typeface="Arial"/>
                <a:cs typeface="Arial"/>
              </a:rPr>
              <a:t>les</a:t>
            </a:r>
            <a:r>
              <a:rPr sz="1600" spc="-30" dirty="0">
                <a:latin typeface="Arial"/>
                <a:cs typeface="Arial"/>
              </a:rPr>
              <a:t> </a:t>
            </a:r>
            <a:r>
              <a:rPr sz="1600" spc="-75" dirty="0">
                <a:latin typeface="Arial"/>
                <a:cs typeface="Arial"/>
              </a:rPr>
              <a:t>performances.</a:t>
            </a:r>
            <a:endParaRPr sz="1600">
              <a:latin typeface="Arial"/>
              <a:cs typeface="Arial"/>
            </a:endParaRPr>
          </a:p>
          <a:p>
            <a:pPr marL="756285" marR="5080" lvl="1" indent="-287020" algn="just">
              <a:lnSpc>
                <a:spcPct val="100000"/>
              </a:lnSpc>
              <a:spcBef>
                <a:spcPts val="425"/>
              </a:spcBef>
              <a:buChar char="•"/>
              <a:tabLst>
                <a:tab pos="756920" algn="l"/>
              </a:tabLst>
            </a:pPr>
            <a:r>
              <a:rPr sz="2000" spc="70" dirty="0">
                <a:latin typeface="Arial"/>
                <a:cs typeface="Arial"/>
              </a:rPr>
              <a:t>Il </a:t>
            </a:r>
            <a:r>
              <a:rPr sz="2000" spc="-25" dirty="0">
                <a:latin typeface="Arial"/>
                <a:cs typeface="Arial"/>
              </a:rPr>
              <a:t>faut </a:t>
            </a:r>
            <a:r>
              <a:rPr sz="2000" spc="-80" dirty="0">
                <a:latin typeface="Arial"/>
                <a:cs typeface="Arial"/>
              </a:rPr>
              <a:t>avant </a:t>
            </a:r>
            <a:r>
              <a:rPr sz="2000" spc="-20" dirty="0">
                <a:latin typeface="Arial"/>
                <a:cs typeface="Arial"/>
              </a:rPr>
              <a:t>tout </a:t>
            </a:r>
            <a:r>
              <a:rPr sz="2000" spc="-75" dirty="0">
                <a:latin typeface="Arial"/>
                <a:cs typeface="Arial"/>
              </a:rPr>
              <a:t>décider quand </a:t>
            </a:r>
            <a:r>
              <a:rPr sz="2000" spc="-145" dirty="0">
                <a:latin typeface="Arial"/>
                <a:cs typeface="Arial"/>
              </a:rPr>
              <a:t>les </a:t>
            </a:r>
            <a:r>
              <a:rPr sz="2000" spc="-180" dirty="0">
                <a:latin typeface="Arial"/>
                <a:cs typeface="Arial"/>
              </a:rPr>
              <a:t>adresses </a:t>
            </a:r>
            <a:r>
              <a:rPr sz="2000" spc="-95" dirty="0">
                <a:latin typeface="Arial"/>
                <a:cs typeface="Arial"/>
              </a:rPr>
              <a:t>privées </a:t>
            </a:r>
            <a:r>
              <a:rPr sz="2000" spc="-55" dirty="0">
                <a:latin typeface="Arial"/>
                <a:cs typeface="Arial"/>
              </a:rPr>
              <a:t>doivent </a:t>
            </a:r>
            <a:r>
              <a:rPr sz="2000" spc="-85" dirty="0">
                <a:latin typeface="Arial"/>
                <a:cs typeface="Arial"/>
              </a:rPr>
              <a:t>être  utilisées </a:t>
            </a:r>
            <a:r>
              <a:rPr sz="2000" spc="-105" dirty="0">
                <a:latin typeface="Arial"/>
                <a:cs typeface="Arial"/>
              </a:rPr>
              <a:t>et </a:t>
            </a:r>
            <a:r>
              <a:rPr sz="2000" spc="-70" dirty="0">
                <a:latin typeface="Arial"/>
                <a:cs typeface="Arial"/>
              </a:rPr>
              <a:t>où </a:t>
            </a:r>
            <a:r>
              <a:rPr sz="2000" spc="-114" dirty="0">
                <a:latin typeface="Arial"/>
                <a:cs typeface="Arial"/>
              </a:rPr>
              <a:t>elles </a:t>
            </a:r>
            <a:r>
              <a:rPr sz="2000" spc="-90" dirty="0">
                <a:latin typeface="Arial"/>
                <a:cs typeface="Arial"/>
              </a:rPr>
              <a:t>seront </a:t>
            </a:r>
            <a:r>
              <a:rPr sz="2000" spc="-105" dirty="0">
                <a:latin typeface="Arial"/>
                <a:cs typeface="Arial"/>
              </a:rPr>
              <a:t>appliquées. </a:t>
            </a:r>
            <a:r>
              <a:rPr sz="2000" spc="-229" dirty="0">
                <a:latin typeface="Arial"/>
                <a:cs typeface="Arial"/>
              </a:rPr>
              <a:t>Les </a:t>
            </a:r>
            <a:r>
              <a:rPr sz="2000" spc="-75" dirty="0">
                <a:latin typeface="Arial"/>
                <a:cs typeface="Arial"/>
              </a:rPr>
              <a:t>facteurs déterminants </a:t>
            </a:r>
            <a:r>
              <a:rPr sz="2000" spc="-105" dirty="0">
                <a:latin typeface="Arial"/>
                <a:cs typeface="Arial"/>
              </a:rPr>
              <a:t>sont  </a:t>
            </a:r>
            <a:r>
              <a:rPr sz="2000" spc="-140" dirty="0">
                <a:latin typeface="Arial"/>
                <a:cs typeface="Arial"/>
              </a:rPr>
              <a:t>les </a:t>
            </a:r>
            <a:r>
              <a:rPr sz="2000" spc="-85" dirty="0">
                <a:latin typeface="Arial"/>
                <a:cs typeface="Arial"/>
              </a:rPr>
              <a:t>suivants</a:t>
            </a:r>
            <a:r>
              <a:rPr sz="2000" spc="-50" dirty="0">
                <a:latin typeface="Arial"/>
                <a:cs typeface="Arial"/>
              </a:rPr>
              <a:t> </a:t>
            </a:r>
            <a:r>
              <a:rPr sz="2000" spc="-150" dirty="0">
                <a:latin typeface="Arial"/>
                <a:cs typeface="Arial"/>
              </a:rPr>
              <a:t>:</a:t>
            </a:r>
            <a:endParaRPr sz="2000">
              <a:latin typeface="Arial"/>
              <a:cs typeface="Arial"/>
            </a:endParaRPr>
          </a:p>
          <a:p>
            <a:pPr marL="1155700" marR="6985" lvl="2" indent="-229235">
              <a:lnSpc>
                <a:spcPct val="100000"/>
              </a:lnSpc>
              <a:spcBef>
                <a:spcPts val="439"/>
              </a:spcBef>
              <a:buFont typeface="Courier New"/>
              <a:buChar char="o"/>
              <a:tabLst>
                <a:tab pos="1156335" algn="l"/>
              </a:tabLst>
            </a:pPr>
            <a:r>
              <a:rPr sz="1600" spc="-140" dirty="0">
                <a:latin typeface="Arial"/>
                <a:cs typeface="Arial"/>
              </a:rPr>
              <a:t>Y </a:t>
            </a:r>
            <a:r>
              <a:rPr sz="1600" spc="40" dirty="0">
                <a:latin typeface="Arial"/>
                <a:cs typeface="Arial"/>
              </a:rPr>
              <a:t>aura-t-il </a:t>
            </a:r>
            <a:r>
              <a:rPr sz="1600" spc="-90" dirty="0">
                <a:latin typeface="Arial"/>
                <a:cs typeface="Arial"/>
              </a:rPr>
              <a:t>davantage </a:t>
            </a:r>
            <a:r>
              <a:rPr sz="1600" spc="-125" dirty="0">
                <a:latin typeface="Arial"/>
                <a:cs typeface="Arial"/>
              </a:rPr>
              <a:t>de </a:t>
            </a:r>
            <a:r>
              <a:rPr sz="1600" spc="-45" dirty="0">
                <a:latin typeface="Arial"/>
                <a:cs typeface="Arial"/>
              </a:rPr>
              <a:t>périphériques </a:t>
            </a:r>
            <a:r>
              <a:rPr sz="1600" spc="-100" dirty="0">
                <a:latin typeface="Arial"/>
                <a:cs typeface="Arial"/>
              </a:rPr>
              <a:t>connectes </a:t>
            </a:r>
            <a:r>
              <a:rPr sz="1600" spc="-75" dirty="0">
                <a:latin typeface="Arial"/>
                <a:cs typeface="Arial"/>
              </a:rPr>
              <a:t>au </a:t>
            </a:r>
            <a:r>
              <a:rPr sz="1600" spc="-110" dirty="0">
                <a:latin typeface="Arial"/>
                <a:cs typeface="Arial"/>
              </a:rPr>
              <a:t>réseau </a:t>
            </a:r>
            <a:r>
              <a:rPr sz="1600" spc="-85" dirty="0">
                <a:latin typeface="Arial"/>
                <a:cs typeface="Arial"/>
              </a:rPr>
              <a:t>que </a:t>
            </a:r>
            <a:r>
              <a:rPr sz="1600" spc="-125" dirty="0">
                <a:latin typeface="Arial"/>
                <a:cs typeface="Arial"/>
              </a:rPr>
              <a:t>d'adresses  </a:t>
            </a:r>
            <a:r>
              <a:rPr sz="1600" spc="-55" dirty="0">
                <a:latin typeface="Arial"/>
                <a:cs typeface="Arial"/>
              </a:rPr>
              <a:t>publiques </a:t>
            </a:r>
            <a:r>
              <a:rPr sz="1600" spc="-65" dirty="0">
                <a:latin typeface="Arial"/>
                <a:cs typeface="Arial"/>
              </a:rPr>
              <a:t>attribuées </a:t>
            </a:r>
            <a:r>
              <a:rPr sz="1600" spc="-35" dirty="0">
                <a:latin typeface="Arial"/>
                <a:cs typeface="Arial"/>
              </a:rPr>
              <a:t>par </a:t>
            </a:r>
            <a:r>
              <a:rPr sz="1600" spc="-60" dirty="0">
                <a:latin typeface="Arial"/>
                <a:cs typeface="Arial"/>
              </a:rPr>
              <a:t>le </a:t>
            </a:r>
            <a:r>
              <a:rPr sz="1600" spc="-204" dirty="0">
                <a:latin typeface="Arial"/>
                <a:cs typeface="Arial"/>
              </a:rPr>
              <a:t>FSI </a:t>
            </a:r>
            <a:r>
              <a:rPr sz="1600" spc="-35" dirty="0">
                <a:latin typeface="Arial"/>
                <a:cs typeface="Arial"/>
              </a:rPr>
              <a:t>du </a:t>
            </a:r>
            <a:r>
              <a:rPr sz="1600" spc="-110" dirty="0">
                <a:latin typeface="Arial"/>
                <a:cs typeface="Arial"/>
              </a:rPr>
              <a:t>réseau </a:t>
            </a:r>
            <a:r>
              <a:rPr sz="1600" spc="-180" dirty="0">
                <a:latin typeface="Arial"/>
                <a:cs typeface="Arial"/>
              </a:rPr>
              <a:t>?</a:t>
            </a:r>
            <a:endParaRPr sz="1600">
              <a:latin typeface="Arial"/>
              <a:cs typeface="Arial"/>
            </a:endParaRPr>
          </a:p>
          <a:p>
            <a:pPr marL="1155700" lvl="2" indent="-229235">
              <a:lnSpc>
                <a:spcPct val="100000"/>
              </a:lnSpc>
              <a:spcBef>
                <a:spcPts val="380"/>
              </a:spcBef>
              <a:buFont typeface="Courier New"/>
              <a:buChar char="o"/>
              <a:tabLst>
                <a:tab pos="1156335" algn="l"/>
              </a:tabLst>
            </a:pPr>
            <a:r>
              <a:rPr sz="1600" spc="-190" dirty="0">
                <a:latin typeface="Arial"/>
                <a:cs typeface="Arial"/>
              </a:rPr>
              <a:t>Les </a:t>
            </a:r>
            <a:r>
              <a:rPr sz="1600" spc="-50" dirty="0">
                <a:latin typeface="Arial"/>
                <a:cs typeface="Arial"/>
              </a:rPr>
              <a:t>périphériques </a:t>
            </a:r>
            <a:r>
              <a:rPr sz="1600" spc="-15" dirty="0">
                <a:latin typeface="Arial"/>
                <a:cs typeface="Arial"/>
              </a:rPr>
              <a:t>devront-ils </a:t>
            </a:r>
            <a:r>
              <a:rPr sz="1600" spc="-70" dirty="0">
                <a:latin typeface="Arial"/>
                <a:cs typeface="Arial"/>
              </a:rPr>
              <a:t>être </a:t>
            </a:r>
            <a:r>
              <a:rPr sz="1600" spc="-114" dirty="0">
                <a:latin typeface="Arial"/>
                <a:cs typeface="Arial"/>
              </a:rPr>
              <a:t>accessibles </a:t>
            </a:r>
            <a:r>
              <a:rPr sz="1600" spc="-80" dirty="0">
                <a:latin typeface="Arial"/>
                <a:cs typeface="Arial"/>
              </a:rPr>
              <a:t>depuis </a:t>
            </a:r>
            <a:r>
              <a:rPr sz="1600" spc="-25" dirty="0">
                <a:latin typeface="Arial"/>
                <a:cs typeface="Arial"/>
              </a:rPr>
              <a:t>l'extérieur </a:t>
            </a:r>
            <a:r>
              <a:rPr sz="1600" spc="-35" dirty="0">
                <a:latin typeface="Arial"/>
                <a:cs typeface="Arial"/>
              </a:rPr>
              <a:t>du </a:t>
            </a:r>
            <a:r>
              <a:rPr sz="1600" spc="-110" dirty="0">
                <a:latin typeface="Arial"/>
                <a:cs typeface="Arial"/>
              </a:rPr>
              <a:t>réseau</a:t>
            </a:r>
            <a:r>
              <a:rPr sz="1600" spc="20" dirty="0">
                <a:latin typeface="Arial"/>
                <a:cs typeface="Arial"/>
              </a:rPr>
              <a:t> </a:t>
            </a:r>
            <a:r>
              <a:rPr sz="1600" spc="-60" dirty="0">
                <a:latin typeface="Arial"/>
                <a:cs typeface="Arial"/>
              </a:rPr>
              <a:t>local?</a:t>
            </a:r>
            <a:endParaRPr sz="1600">
              <a:latin typeface="Arial"/>
              <a:cs typeface="Arial"/>
            </a:endParaRPr>
          </a:p>
          <a:p>
            <a:pPr marL="1155700" marR="7620" lvl="2" indent="-229235">
              <a:lnSpc>
                <a:spcPct val="100000"/>
              </a:lnSpc>
              <a:spcBef>
                <a:spcPts val="385"/>
              </a:spcBef>
              <a:buFont typeface="Courier New"/>
              <a:buChar char="o"/>
              <a:tabLst>
                <a:tab pos="1156335" algn="l"/>
              </a:tabLst>
            </a:pPr>
            <a:r>
              <a:rPr sz="1600" spc="-140" dirty="0">
                <a:latin typeface="Arial"/>
                <a:cs typeface="Arial"/>
              </a:rPr>
              <a:t>Si </a:t>
            </a:r>
            <a:r>
              <a:rPr sz="1600" spc="-114" dirty="0">
                <a:latin typeface="Arial"/>
                <a:cs typeface="Arial"/>
              </a:rPr>
              <a:t>les </a:t>
            </a:r>
            <a:r>
              <a:rPr sz="1600" spc="-45" dirty="0">
                <a:latin typeface="Arial"/>
                <a:cs typeface="Arial"/>
              </a:rPr>
              <a:t>périphériques </a:t>
            </a:r>
            <a:r>
              <a:rPr sz="1600" spc="5" dirty="0">
                <a:latin typeface="Arial"/>
                <a:cs typeface="Arial"/>
              </a:rPr>
              <a:t>qui </a:t>
            </a:r>
            <a:r>
              <a:rPr sz="1600" spc="-200" dirty="0">
                <a:latin typeface="Arial"/>
                <a:cs typeface="Arial"/>
              </a:rPr>
              <a:t>se </a:t>
            </a:r>
            <a:r>
              <a:rPr sz="1600" spc="-40" dirty="0">
                <a:latin typeface="Arial"/>
                <a:cs typeface="Arial"/>
              </a:rPr>
              <a:t>voient </a:t>
            </a:r>
            <a:r>
              <a:rPr sz="1600" spc="-15" dirty="0">
                <a:latin typeface="Arial"/>
                <a:cs typeface="Arial"/>
              </a:rPr>
              <a:t>attribuer </a:t>
            </a:r>
            <a:r>
              <a:rPr sz="1600" spc="-160" dirty="0">
                <a:latin typeface="Arial"/>
                <a:cs typeface="Arial"/>
              </a:rPr>
              <a:t>des </a:t>
            </a:r>
            <a:r>
              <a:rPr sz="1600" spc="-145" dirty="0">
                <a:latin typeface="Arial"/>
                <a:cs typeface="Arial"/>
              </a:rPr>
              <a:t>adresses </a:t>
            </a:r>
            <a:r>
              <a:rPr sz="1600" spc="-75" dirty="0">
                <a:latin typeface="Arial"/>
                <a:cs typeface="Arial"/>
              </a:rPr>
              <a:t>privées </a:t>
            </a:r>
            <a:r>
              <a:rPr sz="1600" spc="-90" dirty="0">
                <a:latin typeface="Arial"/>
                <a:cs typeface="Arial"/>
              </a:rPr>
              <a:t>nécessitant </a:t>
            </a:r>
            <a:r>
              <a:rPr sz="1600" spc="-10" dirty="0">
                <a:latin typeface="Arial"/>
                <a:cs typeface="Arial"/>
              </a:rPr>
              <a:t>un  </a:t>
            </a:r>
            <a:r>
              <a:rPr sz="1600" spc="-145" dirty="0">
                <a:latin typeface="Arial"/>
                <a:cs typeface="Arial"/>
              </a:rPr>
              <a:t>accès </a:t>
            </a:r>
            <a:r>
              <a:rPr sz="1600" spc="-40" dirty="0">
                <a:latin typeface="Arial"/>
                <a:cs typeface="Arial"/>
              </a:rPr>
              <a:t>Internet, </a:t>
            </a:r>
            <a:r>
              <a:rPr sz="1600" spc="-60" dirty="0">
                <a:latin typeface="Arial"/>
                <a:cs typeface="Arial"/>
              </a:rPr>
              <a:t>le </a:t>
            </a:r>
            <a:r>
              <a:rPr sz="1600" spc="-110" dirty="0">
                <a:latin typeface="Arial"/>
                <a:cs typeface="Arial"/>
              </a:rPr>
              <a:t>réseau </a:t>
            </a:r>
            <a:r>
              <a:rPr sz="1600" spc="-5" dirty="0">
                <a:latin typeface="Arial"/>
                <a:cs typeface="Arial"/>
              </a:rPr>
              <a:t>est-il </a:t>
            </a:r>
            <a:r>
              <a:rPr sz="1600" spc="-90" dirty="0">
                <a:latin typeface="Arial"/>
                <a:cs typeface="Arial"/>
              </a:rPr>
              <a:t>capable </a:t>
            </a:r>
            <a:r>
              <a:rPr sz="1600" spc="-125" dirty="0">
                <a:latin typeface="Arial"/>
                <a:cs typeface="Arial"/>
              </a:rPr>
              <a:t>de </a:t>
            </a:r>
            <a:r>
              <a:rPr sz="1600" spc="25" dirty="0">
                <a:latin typeface="Arial"/>
                <a:cs typeface="Arial"/>
              </a:rPr>
              <a:t>fournir </a:t>
            </a:r>
            <a:r>
              <a:rPr sz="1600" spc="-160" dirty="0">
                <a:latin typeface="Arial"/>
                <a:cs typeface="Arial"/>
              </a:rPr>
              <a:t>des </a:t>
            </a:r>
            <a:r>
              <a:rPr sz="1600" spc="-95" dirty="0">
                <a:latin typeface="Arial"/>
                <a:cs typeface="Arial"/>
              </a:rPr>
              <a:t>services </a:t>
            </a:r>
            <a:r>
              <a:rPr sz="1600" spc="-114" dirty="0">
                <a:latin typeface="Arial"/>
                <a:cs typeface="Arial"/>
              </a:rPr>
              <a:t>NAT</a:t>
            </a:r>
            <a:r>
              <a:rPr sz="1600" spc="5" dirty="0">
                <a:latin typeface="Arial"/>
                <a:cs typeface="Arial"/>
              </a:rPr>
              <a:t> </a:t>
            </a:r>
            <a:r>
              <a:rPr sz="1600" spc="-180" dirty="0">
                <a:latin typeface="Arial"/>
                <a:cs typeface="Arial"/>
              </a:rPr>
              <a:t>?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99742" y="331914"/>
            <a:ext cx="794067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u="none" spc="-75" dirty="0"/>
              <a:t>Adressage </a:t>
            </a:r>
            <a:r>
              <a:rPr u="none" spc="-25" dirty="0"/>
              <a:t>statique </a:t>
            </a:r>
            <a:r>
              <a:rPr u="none" spc="-20" dirty="0"/>
              <a:t>Vs.</a:t>
            </a:r>
            <a:r>
              <a:rPr u="none" spc="-730" dirty="0"/>
              <a:t> </a:t>
            </a:r>
            <a:r>
              <a:rPr u="none" spc="-65" dirty="0"/>
              <a:t>dynamique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91387" y="1378541"/>
            <a:ext cx="7996555" cy="4208780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770"/>
              </a:spcBef>
              <a:buSzPct val="96000"/>
              <a:buFont typeface="Wingdings"/>
              <a:buChar char=""/>
              <a:tabLst>
                <a:tab pos="356235" algn="l"/>
              </a:tabLst>
            </a:pPr>
            <a:r>
              <a:rPr sz="2500" i="1" spc="-70" dirty="0">
                <a:solidFill>
                  <a:srgbClr val="376092"/>
                </a:solidFill>
                <a:latin typeface="Times New Roman"/>
                <a:cs typeface="Times New Roman"/>
              </a:rPr>
              <a:t>Préparation </a:t>
            </a:r>
            <a:r>
              <a:rPr sz="2500" i="1" spc="-30" dirty="0">
                <a:solidFill>
                  <a:srgbClr val="376092"/>
                </a:solidFill>
                <a:latin typeface="Times New Roman"/>
                <a:cs typeface="Times New Roman"/>
              </a:rPr>
              <a:t>de </a:t>
            </a:r>
            <a:r>
              <a:rPr sz="2500" i="1" spc="-75" dirty="0">
                <a:solidFill>
                  <a:srgbClr val="376092"/>
                </a:solidFill>
                <a:latin typeface="Times New Roman"/>
                <a:cs typeface="Times New Roman"/>
              </a:rPr>
              <a:t>l'adressage</a:t>
            </a:r>
            <a:r>
              <a:rPr sz="2500" i="1" spc="-120" dirty="0">
                <a:solidFill>
                  <a:srgbClr val="376092"/>
                </a:solidFill>
                <a:latin typeface="Times New Roman"/>
                <a:cs typeface="Times New Roman"/>
              </a:rPr>
              <a:t> </a:t>
            </a:r>
            <a:r>
              <a:rPr sz="2500" i="1" spc="-45" dirty="0">
                <a:solidFill>
                  <a:srgbClr val="376092"/>
                </a:solidFill>
                <a:latin typeface="Times New Roman"/>
                <a:cs typeface="Times New Roman"/>
              </a:rPr>
              <a:t>réseau</a:t>
            </a:r>
            <a:endParaRPr sz="2500">
              <a:latin typeface="Times New Roman"/>
              <a:cs typeface="Times New Roman"/>
            </a:endParaRPr>
          </a:p>
          <a:p>
            <a:pPr marL="756285" lvl="1" indent="-287020">
              <a:lnSpc>
                <a:spcPct val="100000"/>
              </a:lnSpc>
              <a:spcBef>
                <a:spcPts val="509"/>
              </a:spcBef>
              <a:buChar char="•"/>
              <a:tabLst>
                <a:tab pos="756285" algn="l"/>
                <a:tab pos="756920" algn="l"/>
              </a:tabLst>
            </a:pPr>
            <a:r>
              <a:rPr sz="2000" dirty="0">
                <a:latin typeface="Arial"/>
                <a:cs typeface="Arial"/>
              </a:rPr>
              <a:t>Attribution </a:t>
            </a:r>
            <a:r>
              <a:rPr sz="2000" spc="-75" dirty="0">
                <a:latin typeface="Arial"/>
                <a:cs typeface="Arial"/>
              </a:rPr>
              <a:t>statique </a:t>
            </a:r>
            <a:r>
              <a:rPr sz="2000" spc="-155" dirty="0">
                <a:latin typeface="Arial"/>
                <a:cs typeface="Arial"/>
              </a:rPr>
              <a:t>d'adresses</a:t>
            </a:r>
            <a:r>
              <a:rPr sz="2000" spc="-240" dirty="0">
                <a:latin typeface="Arial"/>
                <a:cs typeface="Arial"/>
              </a:rPr>
              <a:t> </a:t>
            </a:r>
            <a:r>
              <a:rPr sz="2000" spc="-150" dirty="0">
                <a:latin typeface="Arial"/>
                <a:cs typeface="Arial"/>
              </a:rPr>
              <a:t>:</a:t>
            </a:r>
            <a:endParaRPr sz="2000">
              <a:latin typeface="Arial"/>
              <a:cs typeface="Arial"/>
            </a:endParaRPr>
          </a:p>
          <a:p>
            <a:pPr marL="1155700" marR="6985" lvl="2" indent="-229235">
              <a:lnSpc>
                <a:spcPct val="100000"/>
              </a:lnSpc>
              <a:spcBef>
                <a:spcPts val="434"/>
              </a:spcBef>
              <a:buFont typeface="Courier New"/>
              <a:buChar char="o"/>
              <a:tabLst>
                <a:tab pos="1156335" algn="l"/>
              </a:tabLst>
            </a:pPr>
            <a:r>
              <a:rPr sz="1600" spc="-25" dirty="0">
                <a:latin typeface="Arial"/>
                <a:cs typeface="Arial"/>
              </a:rPr>
              <a:t>l'administrateur </a:t>
            </a:r>
            <a:r>
              <a:rPr sz="1600" spc="-110" dirty="0">
                <a:latin typeface="Arial"/>
                <a:cs typeface="Arial"/>
              </a:rPr>
              <a:t>réseau </a:t>
            </a:r>
            <a:r>
              <a:rPr sz="1600" spc="-20" dirty="0">
                <a:latin typeface="Arial"/>
                <a:cs typeface="Arial"/>
              </a:rPr>
              <a:t>doit </a:t>
            </a:r>
            <a:r>
              <a:rPr sz="1600" spc="-15" dirty="0">
                <a:latin typeface="Arial"/>
                <a:cs typeface="Arial"/>
              </a:rPr>
              <a:t>configurer </a:t>
            </a:r>
            <a:r>
              <a:rPr sz="1600" spc="-55" dirty="0">
                <a:latin typeface="Arial"/>
                <a:cs typeface="Arial"/>
              </a:rPr>
              <a:t>manuellement </a:t>
            </a:r>
            <a:r>
              <a:rPr sz="1600" spc="-114" dirty="0">
                <a:latin typeface="Arial"/>
                <a:cs typeface="Arial"/>
              </a:rPr>
              <a:t>les </a:t>
            </a:r>
            <a:r>
              <a:rPr sz="1600" spc="-30" dirty="0">
                <a:latin typeface="Arial"/>
                <a:cs typeface="Arial"/>
              </a:rPr>
              <a:t>informations </a:t>
            </a:r>
            <a:r>
              <a:rPr sz="1600" spc="-125" dirty="0">
                <a:latin typeface="Arial"/>
                <a:cs typeface="Arial"/>
              </a:rPr>
              <a:t>de </a:t>
            </a:r>
            <a:r>
              <a:rPr sz="1600" spc="-110" dirty="0">
                <a:latin typeface="Arial"/>
                <a:cs typeface="Arial"/>
              </a:rPr>
              <a:t>réseau  </a:t>
            </a:r>
            <a:r>
              <a:rPr sz="1600" spc="-20" dirty="0">
                <a:latin typeface="Arial"/>
                <a:cs typeface="Arial"/>
              </a:rPr>
              <a:t>pour </a:t>
            </a:r>
            <a:r>
              <a:rPr sz="1600" spc="-15" dirty="0">
                <a:latin typeface="Arial"/>
                <a:cs typeface="Arial"/>
              </a:rPr>
              <a:t>un</a:t>
            </a:r>
            <a:r>
              <a:rPr sz="1600" spc="-85" dirty="0">
                <a:latin typeface="Arial"/>
                <a:cs typeface="Arial"/>
              </a:rPr>
              <a:t> hôte.</a:t>
            </a:r>
            <a:endParaRPr sz="1600">
              <a:latin typeface="Arial"/>
              <a:cs typeface="Arial"/>
            </a:endParaRPr>
          </a:p>
          <a:p>
            <a:pPr marL="1155700" marR="6350" lvl="2" indent="-229235">
              <a:lnSpc>
                <a:spcPct val="100000"/>
              </a:lnSpc>
              <a:spcBef>
                <a:spcPts val="385"/>
              </a:spcBef>
              <a:buFont typeface="Courier New"/>
              <a:buChar char="o"/>
              <a:tabLst>
                <a:tab pos="1156335" algn="l"/>
              </a:tabLst>
            </a:pPr>
            <a:r>
              <a:rPr sz="1600" spc="-50" dirty="0">
                <a:latin typeface="Arial"/>
                <a:cs typeface="Arial"/>
              </a:rPr>
              <a:t>conviennent </a:t>
            </a:r>
            <a:r>
              <a:rPr sz="1600" spc="-15" dirty="0">
                <a:latin typeface="Arial"/>
                <a:cs typeface="Arial"/>
              </a:rPr>
              <a:t>pour </a:t>
            </a:r>
            <a:r>
              <a:rPr sz="1600" spc="-114" dirty="0">
                <a:latin typeface="Arial"/>
                <a:cs typeface="Arial"/>
              </a:rPr>
              <a:t>les </a:t>
            </a:r>
            <a:r>
              <a:rPr sz="1600" spc="-45" dirty="0">
                <a:latin typeface="Arial"/>
                <a:cs typeface="Arial"/>
              </a:rPr>
              <a:t>imprimantes, </a:t>
            </a:r>
            <a:r>
              <a:rPr sz="1600" spc="-114" dirty="0">
                <a:latin typeface="Arial"/>
                <a:cs typeface="Arial"/>
              </a:rPr>
              <a:t>les </a:t>
            </a:r>
            <a:r>
              <a:rPr sz="1600" spc="-85" dirty="0">
                <a:latin typeface="Arial"/>
                <a:cs typeface="Arial"/>
              </a:rPr>
              <a:t>serveurs </a:t>
            </a:r>
            <a:r>
              <a:rPr sz="1600" spc="-90" dirty="0">
                <a:latin typeface="Arial"/>
                <a:cs typeface="Arial"/>
              </a:rPr>
              <a:t>et </a:t>
            </a:r>
            <a:r>
              <a:rPr sz="1600" spc="-75" dirty="0">
                <a:latin typeface="Arial"/>
                <a:cs typeface="Arial"/>
              </a:rPr>
              <a:t>d'autres </a:t>
            </a:r>
            <a:r>
              <a:rPr sz="1600" spc="-45" dirty="0">
                <a:latin typeface="Arial"/>
                <a:cs typeface="Arial"/>
              </a:rPr>
              <a:t>périphériques </a:t>
            </a:r>
            <a:r>
              <a:rPr sz="1600" spc="-110" dirty="0">
                <a:latin typeface="Arial"/>
                <a:cs typeface="Arial"/>
              </a:rPr>
              <a:t>réseau,  </a:t>
            </a:r>
            <a:r>
              <a:rPr sz="1600" dirty="0">
                <a:latin typeface="Arial"/>
                <a:cs typeface="Arial"/>
              </a:rPr>
              <a:t>qui </a:t>
            </a:r>
            <a:r>
              <a:rPr sz="1600" spc="-45" dirty="0">
                <a:latin typeface="Arial"/>
                <a:cs typeface="Arial"/>
              </a:rPr>
              <a:t>doivent </a:t>
            </a:r>
            <a:r>
              <a:rPr sz="1600" spc="-60" dirty="0">
                <a:latin typeface="Arial"/>
                <a:cs typeface="Arial"/>
              </a:rPr>
              <a:t>^être </a:t>
            </a:r>
            <a:r>
              <a:rPr sz="1600" spc="-114" dirty="0">
                <a:latin typeface="Arial"/>
                <a:cs typeface="Arial"/>
              </a:rPr>
              <a:t>accessibles </a:t>
            </a:r>
            <a:r>
              <a:rPr sz="1600" spc="-20" dirty="0">
                <a:latin typeface="Arial"/>
                <a:cs typeface="Arial"/>
              </a:rPr>
              <a:t>pour </a:t>
            </a:r>
            <a:r>
              <a:rPr sz="1600" spc="-114" dirty="0">
                <a:latin typeface="Arial"/>
                <a:cs typeface="Arial"/>
              </a:rPr>
              <a:t>les </a:t>
            </a:r>
            <a:r>
              <a:rPr sz="1600" spc="-50" dirty="0">
                <a:latin typeface="Arial"/>
                <a:cs typeface="Arial"/>
              </a:rPr>
              <a:t>clients </a:t>
            </a:r>
            <a:r>
              <a:rPr sz="1600" spc="-35" dirty="0">
                <a:latin typeface="Arial"/>
                <a:cs typeface="Arial"/>
              </a:rPr>
              <a:t>d'un</a:t>
            </a:r>
            <a:r>
              <a:rPr sz="1600" spc="40" dirty="0">
                <a:latin typeface="Arial"/>
                <a:cs typeface="Arial"/>
              </a:rPr>
              <a:t> </a:t>
            </a:r>
            <a:r>
              <a:rPr sz="1600" spc="-114" dirty="0">
                <a:latin typeface="Arial"/>
                <a:cs typeface="Arial"/>
              </a:rPr>
              <a:t>réseau.</a:t>
            </a:r>
            <a:endParaRPr sz="1600">
              <a:latin typeface="Arial"/>
              <a:cs typeface="Arial"/>
            </a:endParaRPr>
          </a:p>
          <a:p>
            <a:pPr marL="1155700" lvl="2" indent="-229235">
              <a:lnSpc>
                <a:spcPct val="100000"/>
              </a:lnSpc>
              <a:spcBef>
                <a:spcPts val="385"/>
              </a:spcBef>
              <a:buFont typeface="Courier New"/>
              <a:buChar char="o"/>
              <a:tabLst>
                <a:tab pos="1156335" algn="l"/>
              </a:tabLst>
            </a:pPr>
            <a:r>
              <a:rPr sz="1600" spc="-35" dirty="0">
                <a:latin typeface="Arial"/>
                <a:cs typeface="Arial"/>
              </a:rPr>
              <a:t>la </a:t>
            </a:r>
            <a:r>
              <a:rPr sz="1600" spc="-25" dirty="0">
                <a:latin typeface="Arial"/>
                <a:cs typeface="Arial"/>
              </a:rPr>
              <a:t>configuration </a:t>
            </a:r>
            <a:r>
              <a:rPr sz="1600" spc="-135" dirty="0">
                <a:latin typeface="Arial"/>
                <a:cs typeface="Arial"/>
              </a:rPr>
              <a:t>IP </a:t>
            </a:r>
            <a:r>
              <a:rPr sz="1600" spc="-45" dirty="0">
                <a:latin typeface="Arial"/>
                <a:cs typeface="Arial"/>
              </a:rPr>
              <a:t>sur </a:t>
            </a:r>
            <a:r>
              <a:rPr sz="1600" spc="-85" dirty="0">
                <a:latin typeface="Arial"/>
                <a:cs typeface="Arial"/>
              </a:rPr>
              <a:t>chaque </a:t>
            </a:r>
            <a:r>
              <a:rPr sz="1600" spc="-80" dirty="0">
                <a:latin typeface="Arial"/>
                <a:cs typeface="Arial"/>
              </a:rPr>
              <a:t>hôte </a:t>
            </a:r>
            <a:r>
              <a:rPr sz="1600" spc="-45" dirty="0">
                <a:latin typeface="Arial"/>
                <a:cs typeface="Arial"/>
              </a:rPr>
              <a:t>prend </a:t>
            </a:r>
            <a:r>
              <a:rPr sz="1600" spc="-35" dirty="0">
                <a:latin typeface="Arial"/>
                <a:cs typeface="Arial"/>
              </a:rPr>
              <a:t>du</a:t>
            </a:r>
            <a:r>
              <a:rPr sz="1600" spc="114" dirty="0">
                <a:latin typeface="Arial"/>
                <a:cs typeface="Arial"/>
              </a:rPr>
              <a:t> </a:t>
            </a:r>
            <a:r>
              <a:rPr sz="1600" spc="-100" dirty="0">
                <a:latin typeface="Arial"/>
                <a:cs typeface="Arial"/>
              </a:rPr>
              <a:t>temps.</a:t>
            </a:r>
            <a:endParaRPr sz="160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spcBef>
                <a:spcPts val="425"/>
              </a:spcBef>
              <a:buChar char="•"/>
              <a:tabLst>
                <a:tab pos="756285" algn="l"/>
                <a:tab pos="756920" algn="l"/>
              </a:tabLst>
            </a:pPr>
            <a:r>
              <a:rPr sz="2000" dirty="0">
                <a:solidFill>
                  <a:srgbClr val="D9D9D9"/>
                </a:solidFill>
                <a:latin typeface="Arial"/>
                <a:cs typeface="Arial"/>
              </a:rPr>
              <a:t>Attribution </a:t>
            </a:r>
            <a:r>
              <a:rPr sz="2000" spc="-70" dirty="0">
                <a:solidFill>
                  <a:srgbClr val="D9D9D9"/>
                </a:solidFill>
                <a:latin typeface="Arial"/>
                <a:cs typeface="Arial"/>
              </a:rPr>
              <a:t>dynamique </a:t>
            </a:r>
            <a:r>
              <a:rPr sz="2000" spc="-155" dirty="0">
                <a:solidFill>
                  <a:srgbClr val="D9D9D9"/>
                </a:solidFill>
                <a:latin typeface="Arial"/>
                <a:cs typeface="Arial"/>
              </a:rPr>
              <a:t>d'adresses</a:t>
            </a:r>
            <a:r>
              <a:rPr sz="2000" spc="-260" dirty="0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sz="2000" spc="-150" dirty="0">
                <a:solidFill>
                  <a:srgbClr val="D9D9D9"/>
                </a:solidFill>
                <a:latin typeface="Arial"/>
                <a:cs typeface="Arial"/>
              </a:rPr>
              <a:t>:</a:t>
            </a:r>
            <a:endParaRPr sz="2000">
              <a:latin typeface="Arial"/>
              <a:cs typeface="Arial"/>
            </a:endParaRPr>
          </a:p>
          <a:p>
            <a:pPr marL="1155700" marR="6350" lvl="2" indent="-229235" algn="just">
              <a:lnSpc>
                <a:spcPct val="100000"/>
              </a:lnSpc>
              <a:spcBef>
                <a:spcPts val="439"/>
              </a:spcBef>
              <a:buFont typeface="Courier New"/>
              <a:buChar char="o"/>
              <a:tabLst>
                <a:tab pos="1156335" algn="l"/>
              </a:tabLst>
            </a:pPr>
            <a:r>
              <a:rPr sz="1600" spc="-170" dirty="0">
                <a:solidFill>
                  <a:srgbClr val="D9D9D9"/>
                </a:solidFill>
                <a:latin typeface="Arial"/>
                <a:cs typeface="Arial"/>
              </a:rPr>
              <a:t>Le </a:t>
            </a:r>
            <a:r>
              <a:rPr sz="1600" spc="-50" dirty="0">
                <a:solidFill>
                  <a:srgbClr val="D9D9D9"/>
                </a:solidFill>
                <a:latin typeface="Arial"/>
                <a:cs typeface="Arial"/>
              </a:rPr>
              <a:t>protocole </a:t>
            </a:r>
            <a:r>
              <a:rPr sz="1600" spc="-140" dirty="0">
                <a:solidFill>
                  <a:srgbClr val="D9D9D9"/>
                </a:solidFill>
                <a:latin typeface="Arial"/>
                <a:cs typeface="Arial"/>
              </a:rPr>
              <a:t>DHCP </a:t>
            </a:r>
            <a:r>
              <a:rPr sz="1600" spc="-65" dirty="0">
                <a:solidFill>
                  <a:srgbClr val="D9D9D9"/>
                </a:solidFill>
                <a:latin typeface="Arial"/>
                <a:cs typeface="Arial"/>
              </a:rPr>
              <a:t>permet </a:t>
            </a:r>
            <a:r>
              <a:rPr sz="1600" dirty="0">
                <a:solidFill>
                  <a:srgbClr val="D9D9D9"/>
                </a:solidFill>
                <a:latin typeface="Arial"/>
                <a:cs typeface="Arial"/>
              </a:rPr>
              <a:t>l'attribution </a:t>
            </a:r>
            <a:r>
              <a:rPr sz="1600" spc="-55" dirty="0">
                <a:solidFill>
                  <a:srgbClr val="D9D9D9"/>
                </a:solidFill>
                <a:latin typeface="Arial"/>
                <a:cs typeface="Arial"/>
              </a:rPr>
              <a:t>automatique </a:t>
            </a:r>
            <a:r>
              <a:rPr sz="1600" spc="-160" dirty="0">
                <a:solidFill>
                  <a:srgbClr val="D9D9D9"/>
                </a:solidFill>
                <a:latin typeface="Arial"/>
                <a:cs typeface="Arial"/>
              </a:rPr>
              <a:t>des </a:t>
            </a:r>
            <a:r>
              <a:rPr sz="1600" spc="-30" dirty="0">
                <a:solidFill>
                  <a:srgbClr val="D9D9D9"/>
                </a:solidFill>
                <a:latin typeface="Arial"/>
                <a:cs typeface="Arial"/>
              </a:rPr>
              <a:t>informations </a:t>
            </a:r>
            <a:r>
              <a:rPr sz="1600" spc="-114" dirty="0">
                <a:solidFill>
                  <a:srgbClr val="D9D9D9"/>
                </a:solidFill>
                <a:latin typeface="Arial"/>
                <a:cs typeface="Arial"/>
              </a:rPr>
              <a:t>d'adressage,  </a:t>
            </a:r>
            <a:r>
              <a:rPr sz="1600" spc="-75" dirty="0">
                <a:solidFill>
                  <a:srgbClr val="D9D9D9"/>
                </a:solidFill>
                <a:latin typeface="Arial"/>
                <a:cs typeface="Arial"/>
              </a:rPr>
              <a:t>telles </a:t>
            </a:r>
            <a:r>
              <a:rPr sz="1600" spc="-90" dirty="0">
                <a:solidFill>
                  <a:srgbClr val="D9D9D9"/>
                </a:solidFill>
                <a:latin typeface="Arial"/>
                <a:cs typeface="Arial"/>
              </a:rPr>
              <a:t>que </a:t>
            </a:r>
            <a:r>
              <a:rPr sz="1600" spc="-100" dirty="0">
                <a:solidFill>
                  <a:srgbClr val="D9D9D9"/>
                </a:solidFill>
                <a:latin typeface="Arial"/>
                <a:cs typeface="Arial"/>
              </a:rPr>
              <a:t>l'adresse </a:t>
            </a:r>
            <a:r>
              <a:rPr sz="1600" spc="-135" dirty="0">
                <a:solidFill>
                  <a:srgbClr val="D9D9D9"/>
                </a:solidFill>
                <a:latin typeface="Arial"/>
                <a:cs typeface="Arial"/>
              </a:rPr>
              <a:t>IP, </a:t>
            </a:r>
            <a:r>
              <a:rPr sz="1600" spc="-60" dirty="0">
                <a:solidFill>
                  <a:srgbClr val="D9D9D9"/>
                </a:solidFill>
                <a:latin typeface="Arial"/>
                <a:cs typeface="Arial"/>
              </a:rPr>
              <a:t>le </a:t>
            </a:r>
            <a:r>
              <a:rPr sz="1600" spc="-110" dirty="0">
                <a:solidFill>
                  <a:srgbClr val="D9D9D9"/>
                </a:solidFill>
                <a:latin typeface="Arial"/>
                <a:cs typeface="Arial"/>
              </a:rPr>
              <a:t>masque </a:t>
            </a:r>
            <a:r>
              <a:rPr sz="1600" spc="-125" dirty="0">
                <a:solidFill>
                  <a:srgbClr val="D9D9D9"/>
                </a:solidFill>
                <a:latin typeface="Arial"/>
                <a:cs typeface="Arial"/>
              </a:rPr>
              <a:t>de </a:t>
            </a:r>
            <a:r>
              <a:rPr sz="1600" spc="-95" dirty="0">
                <a:solidFill>
                  <a:srgbClr val="D9D9D9"/>
                </a:solidFill>
                <a:latin typeface="Arial"/>
                <a:cs typeface="Arial"/>
              </a:rPr>
              <a:t>sous-réseau, </a:t>
            </a:r>
            <a:r>
              <a:rPr sz="1600" spc="-30" dirty="0">
                <a:solidFill>
                  <a:srgbClr val="D9D9D9"/>
                </a:solidFill>
                <a:latin typeface="Arial"/>
                <a:cs typeface="Arial"/>
              </a:rPr>
              <a:t>la </a:t>
            </a:r>
            <a:r>
              <a:rPr sz="1600" spc="-95" dirty="0">
                <a:solidFill>
                  <a:srgbClr val="D9D9D9"/>
                </a:solidFill>
                <a:latin typeface="Arial"/>
                <a:cs typeface="Arial"/>
              </a:rPr>
              <a:t>passerelle </a:t>
            </a:r>
            <a:r>
              <a:rPr sz="1600" spc="-35" dirty="0">
                <a:solidFill>
                  <a:srgbClr val="D9D9D9"/>
                </a:solidFill>
                <a:latin typeface="Arial"/>
                <a:cs typeface="Arial"/>
              </a:rPr>
              <a:t>par </a:t>
            </a:r>
            <a:r>
              <a:rPr sz="1600" spc="-55" dirty="0">
                <a:solidFill>
                  <a:srgbClr val="D9D9D9"/>
                </a:solidFill>
                <a:latin typeface="Arial"/>
                <a:cs typeface="Arial"/>
              </a:rPr>
              <a:t>défaut </a:t>
            </a:r>
            <a:r>
              <a:rPr sz="1600" spc="-90" dirty="0">
                <a:solidFill>
                  <a:srgbClr val="D9D9D9"/>
                </a:solidFill>
                <a:latin typeface="Arial"/>
                <a:cs typeface="Arial"/>
              </a:rPr>
              <a:t>et  </a:t>
            </a:r>
            <a:r>
              <a:rPr sz="1600" spc="-75" dirty="0">
                <a:solidFill>
                  <a:srgbClr val="D9D9D9"/>
                </a:solidFill>
                <a:latin typeface="Arial"/>
                <a:cs typeface="Arial"/>
              </a:rPr>
              <a:t>d'autres</a:t>
            </a:r>
            <a:r>
              <a:rPr sz="1600" spc="-50" dirty="0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sz="1600" spc="-85" dirty="0">
                <a:solidFill>
                  <a:srgbClr val="D9D9D9"/>
                </a:solidFill>
                <a:latin typeface="Arial"/>
                <a:cs typeface="Arial"/>
              </a:rPr>
              <a:t>paramètres.</a:t>
            </a:r>
            <a:endParaRPr sz="1600">
              <a:latin typeface="Arial"/>
              <a:cs typeface="Arial"/>
            </a:endParaRPr>
          </a:p>
          <a:p>
            <a:pPr marL="1155700" lvl="2" indent="-229235" algn="just">
              <a:lnSpc>
                <a:spcPct val="100000"/>
              </a:lnSpc>
              <a:spcBef>
                <a:spcPts val="380"/>
              </a:spcBef>
              <a:buFont typeface="Courier New"/>
              <a:buChar char="o"/>
              <a:tabLst>
                <a:tab pos="1156335" algn="l"/>
              </a:tabLst>
            </a:pPr>
            <a:r>
              <a:rPr sz="1600" spc="-40" dirty="0">
                <a:solidFill>
                  <a:srgbClr val="D9D9D9"/>
                </a:solidFill>
                <a:latin typeface="Arial"/>
                <a:cs typeface="Arial"/>
              </a:rPr>
              <a:t>Moins </a:t>
            </a:r>
            <a:r>
              <a:rPr sz="1600" spc="-55" dirty="0">
                <a:solidFill>
                  <a:srgbClr val="D9D9D9"/>
                </a:solidFill>
                <a:latin typeface="Arial"/>
                <a:cs typeface="Arial"/>
              </a:rPr>
              <a:t>pénible </a:t>
            </a:r>
            <a:r>
              <a:rPr sz="1600" spc="-20" dirty="0">
                <a:solidFill>
                  <a:srgbClr val="D9D9D9"/>
                </a:solidFill>
                <a:latin typeface="Arial"/>
                <a:cs typeface="Arial"/>
              </a:rPr>
              <a:t>pour </a:t>
            </a:r>
            <a:r>
              <a:rPr sz="1600" spc="-114" dirty="0">
                <a:solidFill>
                  <a:srgbClr val="D9D9D9"/>
                </a:solidFill>
                <a:latin typeface="Arial"/>
                <a:cs typeface="Arial"/>
              </a:rPr>
              <a:t>les </a:t>
            </a:r>
            <a:r>
              <a:rPr sz="1600" spc="-50" dirty="0">
                <a:solidFill>
                  <a:srgbClr val="D9D9D9"/>
                </a:solidFill>
                <a:latin typeface="Arial"/>
                <a:cs typeface="Arial"/>
              </a:rPr>
              <a:t>administrateurs</a:t>
            </a:r>
            <a:r>
              <a:rPr sz="1600" spc="45" dirty="0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sz="1600" spc="-110" dirty="0">
                <a:solidFill>
                  <a:srgbClr val="D9D9D9"/>
                </a:solidFill>
                <a:latin typeface="Arial"/>
                <a:cs typeface="Arial"/>
              </a:rPr>
              <a:t>réseau</a:t>
            </a:r>
            <a:endParaRPr sz="1600">
              <a:latin typeface="Arial"/>
              <a:cs typeface="Arial"/>
            </a:endParaRPr>
          </a:p>
          <a:p>
            <a:pPr marL="1155700" marR="5080" lvl="2" indent="-229235" algn="just">
              <a:lnSpc>
                <a:spcPct val="100000"/>
              </a:lnSpc>
              <a:spcBef>
                <a:spcPts val="385"/>
              </a:spcBef>
              <a:buFont typeface="Courier New"/>
              <a:buChar char="o"/>
              <a:tabLst>
                <a:tab pos="1156335" algn="l"/>
              </a:tabLst>
            </a:pPr>
            <a:r>
              <a:rPr sz="1600" spc="-114" dirty="0">
                <a:solidFill>
                  <a:srgbClr val="D9D9D9"/>
                </a:solidFill>
                <a:latin typeface="Arial"/>
                <a:cs typeface="Arial"/>
              </a:rPr>
              <a:t>les </a:t>
            </a:r>
            <a:r>
              <a:rPr sz="1600" spc="-140" dirty="0">
                <a:solidFill>
                  <a:srgbClr val="D9D9D9"/>
                </a:solidFill>
                <a:latin typeface="Arial"/>
                <a:cs typeface="Arial"/>
              </a:rPr>
              <a:t>adresses </a:t>
            </a:r>
            <a:r>
              <a:rPr sz="1600" spc="-100" dirty="0">
                <a:solidFill>
                  <a:srgbClr val="D9D9D9"/>
                </a:solidFill>
                <a:latin typeface="Arial"/>
                <a:cs typeface="Arial"/>
              </a:rPr>
              <a:t>ne </a:t>
            </a:r>
            <a:r>
              <a:rPr sz="1600" spc="-75" dirty="0">
                <a:solidFill>
                  <a:srgbClr val="D9D9D9"/>
                </a:solidFill>
                <a:latin typeface="Arial"/>
                <a:cs typeface="Arial"/>
              </a:rPr>
              <a:t>sont </a:t>
            </a:r>
            <a:r>
              <a:rPr sz="1600" spc="-140" dirty="0">
                <a:solidFill>
                  <a:srgbClr val="D9D9D9"/>
                </a:solidFill>
                <a:latin typeface="Arial"/>
                <a:cs typeface="Arial"/>
              </a:rPr>
              <a:t>pas </a:t>
            </a:r>
            <a:r>
              <a:rPr sz="1600" spc="-90" dirty="0">
                <a:solidFill>
                  <a:srgbClr val="D9D9D9"/>
                </a:solidFill>
                <a:latin typeface="Arial"/>
                <a:cs typeface="Arial"/>
              </a:rPr>
              <a:t>permanentes </a:t>
            </a:r>
            <a:r>
              <a:rPr sz="1600" spc="-15" dirty="0">
                <a:solidFill>
                  <a:srgbClr val="D9D9D9"/>
                </a:solidFill>
                <a:latin typeface="Arial"/>
                <a:cs typeface="Arial"/>
              </a:rPr>
              <a:t>pour </a:t>
            </a:r>
            <a:r>
              <a:rPr sz="1600" spc="-114" dirty="0">
                <a:solidFill>
                  <a:srgbClr val="D9D9D9"/>
                </a:solidFill>
                <a:latin typeface="Arial"/>
                <a:cs typeface="Arial"/>
              </a:rPr>
              <a:t>les </a:t>
            </a:r>
            <a:r>
              <a:rPr sz="1600" spc="-110" dirty="0">
                <a:solidFill>
                  <a:srgbClr val="D9D9D9"/>
                </a:solidFill>
                <a:latin typeface="Arial"/>
                <a:cs typeface="Arial"/>
              </a:rPr>
              <a:t>hôtes, </a:t>
            </a:r>
            <a:r>
              <a:rPr sz="1600" spc="-90" dirty="0">
                <a:solidFill>
                  <a:srgbClr val="D9D9D9"/>
                </a:solidFill>
                <a:latin typeface="Arial"/>
                <a:cs typeface="Arial"/>
              </a:rPr>
              <a:t>elles </a:t>
            </a:r>
            <a:r>
              <a:rPr sz="1600" spc="-80" dirty="0">
                <a:solidFill>
                  <a:srgbClr val="D9D9D9"/>
                </a:solidFill>
                <a:latin typeface="Arial"/>
                <a:cs typeface="Arial"/>
              </a:rPr>
              <a:t>sont </a:t>
            </a:r>
            <a:r>
              <a:rPr sz="1600" spc="-45" dirty="0">
                <a:solidFill>
                  <a:srgbClr val="D9D9D9"/>
                </a:solidFill>
                <a:latin typeface="Arial"/>
                <a:cs typeface="Arial"/>
              </a:rPr>
              <a:t>uniquement  </a:t>
            </a:r>
            <a:r>
              <a:rPr sz="1600" spc="-120" dirty="0">
                <a:solidFill>
                  <a:srgbClr val="D9D9D9"/>
                </a:solidFill>
                <a:latin typeface="Arial"/>
                <a:cs typeface="Arial"/>
              </a:rPr>
              <a:t>"louées" </a:t>
            </a:r>
            <a:r>
              <a:rPr sz="1600" spc="-20" dirty="0">
                <a:solidFill>
                  <a:srgbClr val="D9D9D9"/>
                </a:solidFill>
                <a:latin typeface="Arial"/>
                <a:cs typeface="Arial"/>
              </a:rPr>
              <a:t>pour </a:t>
            </a:r>
            <a:r>
              <a:rPr sz="1600" spc="-80" dirty="0">
                <a:solidFill>
                  <a:srgbClr val="D9D9D9"/>
                </a:solidFill>
                <a:latin typeface="Arial"/>
                <a:cs typeface="Arial"/>
              </a:rPr>
              <a:t>une </a:t>
            </a:r>
            <a:r>
              <a:rPr sz="1600" spc="-55" dirty="0">
                <a:solidFill>
                  <a:srgbClr val="D9D9D9"/>
                </a:solidFill>
                <a:latin typeface="Arial"/>
                <a:cs typeface="Arial"/>
              </a:rPr>
              <a:t>certaine</a:t>
            </a:r>
            <a:r>
              <a:rPr sz="1600" spc="75" dirty="0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sz="1600" spc="-85" dirty="0">
                <a:solidFill>
                  <a:srgbClr val="D9D9D9"/>
                </a:solidFill>
                <a:latin typeface="Arial"/>
                <a:cs typeface="Arial"/>
              </a:rPr>
              <a:t>durée.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99742" y="331914"/>
            <a:ext cx="794067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u="none" spc="-75" dirty="0"/>
              <a:t>Adressage </a:t>
            </a:r>
            <a:r>
              <a:rPr u="none" spc="-25" dirty="0"/>
              <a:t>statique </a:t>
            </a:r>
            <a:r>
              <a:rPr u="none" spc="-20" dirty="0"/>
              <a:t>Vs.</a:t>
            </a:r>
            <a:r>
              <a:rPr u="none" spc="-730" dirty="0"/>
              <a:t> </a:t>
            </a:r>
            <a:r>
              <a:rPr u="none" spc="-65" dirty="0"/>
              <a:t>dynamique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91387" y="1378541"/>
            <a:ext cx="7996555" cy="4208780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770"/>
              </a:spcBef>
              <a:buSzPct val="96000"/>
              <a:buFont typeface="Wingdings"/>
              <a:buChar char=""/>
              <a:tabLst>
                <a:tab pos="356235" algn="l"/>
              </a:tabLst>
            </a:pPr>
            <a:r>
              <a:rPr sz="2500" i="1" spc="-70" dirty="0">
                <a:solidFill>
                  <a:srgbClr val="376092"/>
                </a:solidFill>
                <a:latin typeface="Times New Roman"/>
                <a:cs typeface="Times New Roman"/>
              </a:rPr>
              <a:t>Préparation </a:t>
            </a:r>
            <a:r>
              <a:rPr sz="2500" i="1" spc="-30" dirty="0">
                <a:solidFill>
                  <a:srgbClr val="376092"/>
                </a:solidFill>
                <a:latin typeface="Times New Roman"/>
                <a:cs typeface="Times New Roman"/>
              </a:rPr>
              <a:t>de </a:t>
            </a:r>
            <a:r>
              <a:rPr sz="2500" i="1" spc="-75" dirty="0">
                <a:solidFill>
                  <a:srgbClr val="376092"/>
                </a:solidFill>
                <a:latin typeface="Times New Roman"/>
                <a:cs typeface="Times New Roman"/>
              </a:rPr>
              <a:t>l'adressage</a:t>
            </a:r>
            <a:r>
              <a:rPr sz="2500" i="1" spc="-120" dirty="0">
                <a:solidFill>
                  <a:srgbClr val="376092"/>
                </a:solidFill>
                <a:latin typeface="Times New Roman"/>
                <a:cs typeface="Times New Roman"/>
              </a:rPr>
              <a:t> </a:t>
            </a:r>
            <a:r>
              <a:rPr sz="2500" i="1" spc="-45" dirty="0">
                <a:solidFill>
                  <a:srgbClr val="376092"/>
                </a:solidFill>
                <a:latin typeface="Times New Roman"/>
                <a:cs typeface="Times New Roman"/>
              </a:rPr>
              <a:t>réseau</a:t>
            </a:r>
            <a:endParaRPr sz="2500">
              <a:latin typeface="Times New Roman"/>
              <a:cs typeface="Times New Roman"/>
            </a:endParaRPr>
          </a:p>
          <a:p>
            <a:pPr marL="756285" lvl="1" indent="-287020">
              <a:lnSpc>
                <a:spcPct val="100000"/>
              </a:lnSpc>
              <a:spcBef>
                <a:spcPts val="509"/>
              </a:spcBef>
              <a:buChar char="•"/>
              <a:tabLst>
                <a:tab pos="756285" algn="l"/>
                <a:tab pos="756920" algn="l"/>
              </a:tabLst>
            </a:pPr>
            <a:r>
              <a:rPr sz="2000" dirty="0">
                <a:latin typeface="Arial"/>
                <a:cs typeface="Arial"/>
              </a:rPr>
              <a:t>Attribution </a:t>
            </a:r>
            <a:r>
              <a:rPr sz="2000" spc="-75" dirty="0">
                <a:latin typeface="Arial"/>
                <a:cs typeface="Arial"/>
              </a:rPr>
              <a:t>statique </a:t>
            </a:r>
            <a:r>
              <a:rPr sz="2000" spc="-155" dirty="0">
                <a:latin typeface="Arial"/>
                <a:cs typeface="Arial"/>
              </a:rPr>
              <a:t>d'adresses</a:t>
            </a:r>
            <a:r>
              <a:rPr sz="2000" spc="-240" dirty="0">
                <a:latin typeface="Arial"/>
                <a:cs typeface="Arial"/>
              </a:rPr>
              <a:t> </a:t>
            </a:r>
            <a:r>
              <a:rPr sz="2000" spc="-150" dirty="0">
                <a:latin typeface="Arial"/>
                <a:cs typeface="Arial"/>
              </a:rPr>
              <a:t>:</a:t>
            </a:r>
            <a:endParaRPr sz="2000">
              <a:latin typeface="Arial"/>
              <a:cs typeface="Arial"/>
            </a:endParaRPr>
          </a:p>
          <a:p>
            <a:pPr marL="1155700" marR="6985" lvl="2" indent="-229235">
              <a:lnSpc>
                <a:spcPct val="100000"/>
              </a:lnSpc>
              <a:spcBef>
                <a:spcPts val="434"/>
              </a:spcBef>
              <a:buFont typeface="Courier New"/>
              <a:buChar char="o"/>
              <a:tabLst>
                <a:tab pos="1156335" algn="l"/>
              </a:tabLst>
            </a:pPr>
            <a:r>
              <a:rPr sz="1600" spc="-25" dirty="0">
                <a:latin typeface="Arial"/>
                <a:cs typeface="Arial"/>
              </a:rPr>
              <a:t>l'administrateur </a:t>
            </a:r>
            <a:r>
              <a:rPr sz="1600" spc="-110" dirty="0">
                <a:latin typeface="Arial"/>
                <a:cs typeface="Arial"/>
              </a:rPr>
              <a:t>réseau </a:t>
            </a:r>
            <a:r>
              <a:rPr sz="1600" spc="-20" dirty="0">
                <a:latin typeface="Arial"/>
                <a:cs typeface="Arial"/>
              </a:rPr>
              <a:t>doit </a:t>
            </a:r>
            <a:r>
              <a:rPr sz="1600" spc="-15" dirty="0">
                <a:latin typeface="Arial"/>
                <a:cs typeface="Arial"/>
              </a:rPr>
              <a:t>configurer </a:t>
            </a:r>
            <a:r>
              <a:rPr sz="1600" spc="-55" dirty="0">
                <a:latin typeface="Arial"/>
                <a:cs typeface="Arial"/>
              </a:rPr>
              <a:t>manuellement </a:t>
            </a:r>
            <a:r>
              <a:rPr sz="1600" spc="-114" dirty="0">
                <a:latin typeface="Arial"/>
                <a:cs typeface="Arial"/>
              </a:rPr>
              <a:t>les </a:t>
            </a:r>
            <a:r>
              <a:rPr sz="1600" spc="-30" dirty="0">
                <a:latin typeface="Arial"/>
                <a:cs typeface="Arial"/>
              </a:rPr>
              <a:t>informations </a:t>
            </a:r>
            <a:r>
              <a:rPr sz="1600" spc="-125" dirty="0">
                <a:latin typeface="Arial"/>
                <a:cs typeface="Arial"/>
              </a:rPr>
              <a:t>de </a:t>
            </a:r>
            <a:r>
              <a:rPr sz="1600" spc="-110" dirty="0">
                <a:latin typeface="Arial"/>
                <a:cs typeface="Arial"/>
              </a:rPr>
              <a:t>réseau  </a:t>
            </a:r>
            <a:r>
              <a:rPr sz="1600" spc="-20" dirty="0">
                <a:latin typeface="Arial"/>
                <a:cs typeface="Arial"/>
              </a:rPr>
              <a:t>pour </a:t>
            </a:r>
            <a:r>
              <a:rPr sz="1600" spc="-15" dirty="0">
                <a:latin typeface="Arial"/>
                <a:cs typeface="Arial"/>
              </a:rPr>
              <a:t>un</a:t>
            </a:r>
            <a:r>
              <a:rPr sz="1600" spc="-85" dirty="0">
                <a:latin typeface="Arial"/>
                <a:cs typeface="Arial"/>
              </a:rPr>
              <a:t> hôte.</a:t>
            </a:r>
            <a:endParaRPr sz="1600">
              <a:latin typeface="Arial"/>
              <a:cs typeface="Arial"/>
            </a:endParaRPr>
          </a:p>
          <a:p>
            <a:pPr marL="1155700" marR="6350" lvl="2" indent="-229235">
              <a:lnSpc>
                <a:spcPct val="100000"/>
              </a:lnSpc>
              <a:spcBef>
                <a:spcPts val="385"/>
              </a:spcBef>
              <a:buFont typeface="Courier New"/>
              <a:buChar char="o"/>
              <a:tabLst>
                <a:tab pos="1156335" algn="l"/>
              </a:tabLst>
            </a:pPr>
            <a:r>
              <a:rPr sz="1600" spc="-50" dirty="0">
                <a:latin typeface="Arial"/>
                <a:cs typeface="Arial"/>
              </a:rPr>
              <a:t>conviennent </a:t>
            </a:r>
            <a:r>
              <a:rPr sz="1600" spc="-15" dirty="0">
                <a:latin typeface="Arial"/>
                <a:cs typeface="Arial"/>
              </a:rPr>
              <a:t>pour </a:t>
            </a:r>
            <a:r>
              <a:rPr sz="1600" spc="-114" dirty="0">
                <a:latin typeface="Arial"/>
                <a:cs typeface="Arial"/>
              </a:rPr>
              <a:t>les </a:t>
            </a:r>
            <a:r>
              <a:rPr sz="1600" spc="-45" dirty="0">
                <a:latin typeface="Arial"/>
                <a:cs typeface="Arial"/>
              </a:rPr>
              <a:t>imprimantes, </a:t>
            </a:r>
            <a:r>
              <a:rPr sz="1600" spc="-114" dirty="0">
                <a:latin typeface="Arial"/>
                <a:cs typeface="Arial"/>
              </a:rPr>
              <a:t>les </a:t>
            </a:r>
            <a:r>
              <a:rPr sz="1600" spc="-85" dirty="0">
                <a:latin typeface="Arial"/>
                <a:cs typeface="Arial"/>
              </a:rPr>
              <a:t>serveurs </a:t>
            </a:r>
            <a:r>
              <a:rPr sz="1600" spc="-90" dirty="0">
                <a:latin typeface="Arial"/>
                <a:cs typeface="Arial"/>
              </a:rPr>
              <a:t>et </a:t>
            </a:r>
            <a:r>
              <a:rPr sz="1600" spc="-75" dirty="0">
                <a:latin typeface="Arial"/>
                <a:cs typeface="Arial"/>
              </a:rPr>
              <a:t>d'autres </a:t>
            </a:r>
            <a:r>
              <a:rPr sz="1600" spc="-45" dirty="0">
                <a:latin typeface="Arial"/>
                <a:cs typeface="Arial"/>
              </a:rPr>
              <a:t>périphériques </a:t>
            </a:r>
            <a:r>
              <a:rPr sz="1600" spc="-110" dirty="0">
                <a:latin typeface="Arial"/>
                <a:cs typeface="Arial"/>
              </a:rPr>
              <a:t>réseau,  </a:t>
            </a:r>
            <a:r>
              <a:rPr sz="1600" dirty="0">
                <a:latin typeface="Arial"/>
                <a:cs typeface="Arial"/>
              </a:rPr>
              <a:t>qui </a:t>
            </a:r>
            <a:r>
              <a:rPr sz="1600" spc="-45" dirty="0">
                <a:latin typeface="Arial"/>
                <a:cs typeface="Arial"/>
              </a:rPr>
              <a:t>doivent </a:t>
            </a:r>
            <a:r>
              <a:rPr sz="1600" spc="-60" dirty="0">
                <a:latin typeface="Arial"/>
                <a:cs typeface="Arial"/>
              </a:rPr>
              <a:t>^être </a:t>
            </a:r>
            <a:r>
              <a:rPr sz="1600" spc="-114" dirty="0">
                <a:latin typeface="Arial"/>
                <a:cs typeface="Arial"/>
              </a:rPr>
              <a:t>accessibles </a:t>
            </a:r>
            <a:r>
              <a:rPr sz="1600" spc="-20" dirty="0">
                <a:latin typeface="Arial"/>
                <a:cs typeface="Arial"/>
              </a:rPr>
              <a:t>pour </a:t>
            </a:r>
            <a:r>
              <a:rPr sz="1600" spc="-114" dirty="0">
                <a:latin typeface="Arial"/>
                <a:cs typeface="Arial"/>
              </a:rPr>
              <a:t>les </a:t>
            </a:r>
            <a:r>
              <a:rPr sz="1600" spc="-50" dirty="0">
                <a:latin typeface="Arial"/>
                <a:cs typeface="Arial"/>
              </a:rPr>
              <a:t>clients </a:t>
            </a:r>
            <a:r>
              <a:rPr sz="1600" spc="-35" dirty="0">
                <a:latin typeface="Arial"/>
                <a:cs typeface="Arial"/>
              </a:rPr>
              <a:t>d'un</a:t>
            </a:r>
            <a:r>
              <a:rPr sz="1600" spc="40" dirty="0">
                <a:latin typeface="Arial"/>
                <a:cs typeface="Arial"/>
              </a:rPr>
              <a:t> </a:t>
            </a:r>
            <a:r>
              <a:rPr sz="1600" spc="-114" dirty="0">
                <a:latin typeface="Arial"/>
                <a:cs typeface="Arial"/>
              </a:rPr>
              <a:t>réseau.</a:t>
            </a:r>
            <a:endParaRPr sz="1600">
              <a:latin typeface="Arial"/>
              <a:cs typeface="Arial"/>
            </a:endParaRPr>
          </a:p>
          <a:p>
            <a:pPr marL="1155700" lvl="2" indent="-229235">
              <a:lnSpc>
                <a:spcPct val="100000"/>
              </a:lnSpc>
              <a:spcBef>
                <a:spcPts val="385"/>
              </a:spcBef>
              <a:buFont typeface="Courier New"/>
              <a:buChar char="o"/>
              <a:tabLst>
                <a:tab pos="1156335" algn="l"/>
              </a:tabLst>
            </a:pPr>
            <a:r>
              <a:rPr sz="1600" spc="-35" dirty="0">
                <a:latin typeface="Arial"/>
                <a:cs typeface="Arial"/>
              </a:rPr>
              <a:t>la </a:t>
            </a:r>
            <a:r>
              <a:rPr sz="1600" spc="-25" dirty="0">
                <a:latin typeface="Arial"/>
                <a:cs typeface="Arial"/>
              </a:rPr>
              <a:t>configuration </a:t>
            </a:r>
            <a:r>
              <a:rPr sz="1600" spc="-135" dirty="0">
                <a:latin typeface="Arial"/>
                <a:cs typeface="Arial"/>
              </a:rPr>
              <a:t>IP </a:t>
            </a:r>
            <a:r>
              <a:rPr sz="1600" spc="-45" dirty="0">
                <a:latin typeface="Arial"/>
                <a:cs typeface="Arial"/>
              </a:rPr>
              <a:t>sur </a:t>
            </a:r>
            <a:r>
              <a:rPr sz="1600" spc="-85" dirty="0">
                <a:latin typeface="Arial"/>
                <a:cs typeface="Arial"/>
              </a:rPr>
              <a:t>chaque </a:t>
            </a:r>
            <a:r>
              <a:rPr sz="1600" spc="-80" dirty="0">
                <a:latin typeface="Arial"/>
                <a:cs typeface="Arial"/>
              </a:rPr>
              <a:t>hôte </a:t>
            </a:r>
            <a:r>
              <a:rPr sz="1600" spc="-45" dirty="0">
                <a:latin typeface="Arial"/>
                <a:cs typeface="Arial"/>
              </a:rPr>
              <a:t>prend </a:t>
            </a:r>
            <a:r>
              <a:rPr sz="1600" spc="-35" dirty="0">
                <a:latin typeface="Arial"/>
                <a:cs typeface="Arial"/>
              </a:rPr>
              <a:t>du</a:t>
            </a:r>
            <a:r>
              <a:rPr sz="1600" spc="114" dirty="0">
                <a:latin typeface="Arial"/>
                <a:cs typeface="Arial"/>
              </a:rPr>
              <a:t> </a:t>
            </a:r>
            <a:r>
              <a:rPr sz="1600" spc="-100" dirty="0">
                <a:latin typeface="Arial"/>
                <a:cs typeface="Arial"/>
              </a:rPr>
              <a:t>temps.</a:t>
            </a:r>
            <a:endParaRPr sz="1600">
              <a:latin typeface="Arial"/>
              <a:cs typeface="Arial"/>
            </a:endParaRPr>
          </a:p>
          <a:p>
            <a:pPr marL="756285" lvl="1" indent="-287020">
              <a:lnSpc>
                <a:spcPct val="100000"/>
              </a:lnSpc>
              <a:spcBef>
                <a:spcPts val="425"/>
              </a:spcBef>
              <a:buChar char="•"/>
              <a:tabLst>
                <a:tab pos="756285" algn="l"/>
                <a:tab pos="756920" algn="l"/>
              </a:tabLst>
            </a:pPr>
            <a:r>
              <a:rPr sz="2000" dirty="0">
                <a:latin typeface="Arial"/>
                <a:cs typeface="Arial"/>
              </a:rPr>
              <a:t>Attribution </a:t>
            </a:r>
            <a:r>
              <a:rPr sz="2000" spc="-70" dirty="0">
                <a:latin typeface="Arial"/>
                <a:cs typeface="Arial"/>
              </a:rPr>
              <a:t>dynamique </a:t>
            </a:r>
            <a:r>
              <a:rPr sz="2000" spc="-155" dirty="0">
                <a:latin typeface="Arial"/>
                <a:cs typeface="Arial"/>
              </a:rPr>
              <a:t>d'adresses</a:t>
            </a:r>
            <a:r>
              <a:rPr sz="2000" spc="-260" dirty="0">
                <a:latin typeface="Arial"/>
                <a:cs typeface="Arial"/>
              </a:rPr>
              <a:t> </a:t>
            </a:r>
            <a:r>
              <a:rPr sz="2000" spc="-150" dirty="0">
                <a:latin typeface="Arial"/>
                <a:cs typeface="Arial"/>
              </a:rPr>
              <a:t>:</a:t>
            </a:r>
            <a:endParaRPr sz="2000">
              <a:latin typeface="Arial"/>
              <a:cs typeface="Arial"/>
            </a:endParaRPr>
          </a:p>
          <a:p>
            <a:pPr marL="1155700" marR="6350" lvl="2" indent="-229235" algn="just">
              <a:lnSpc>
                <a:spcPct val="100000"/>
              </a:lnSpc>
              <a:spcBef>
                <a:spcPts val="439"/>
              </a:spcBef>
              <a:buFont typeface="Courier New"/>
              <a:buChar char="o"/>
              <a:tabLst>
                <a:tab pos="1156335" algn="l"/>
              </a:tabLst>
            </a:pPr>
            <a:r>
              <a:rPr sz="1600" spc="-170" dirty="0">
                <a:latin typeface="Arial"/>
                <a:cs typeface="Arial"/>
              </a:rPr>
              <a:t>Le </a:t>
            </a:r>
            <a:r>
              <a:rPr sz="1600" spc="-50" dirty="0">
                <a:latin typeface="Arial"/>
                <a:cs typeface="Arial"/>
              </a:rPr>
              <a:t>protocole </a:t>
            </a:r>
            <a:r>
              <a:rPr sz="1600" spc="-140" dirty="0">
                <a:latin typeface="Arial"/>
                <a:cs typeface="Arial"/>
              </a:rPr>
              <a:t>DHCP </a:t>
            </a:r>
            <a:r>
              <a:rPr sz="1600" spc="-65" dirty="0">
                <a:latin typeface="Arial"/>
                <a:cs typeface="Arial"/>
              </a:rPr>
              <a:t>permet </a:t>
            </a:r>
            <a:r>
              <a:rPr sz="1600" dirty="0">
                <a:latin typeface="Arial"/>
                <a:cs typeface="Arial"/>
              </a:rPr>
              <a:t>l'attribution </a:t>
            </a:r>
            <a:r>
              <a:rPr sz="1600" spc="-55" dirty="0">
                <a:latin typeface="Arial"/>
                <a:cs typeface="Arial"/>
              </a:rPr>
              <a:t>automatique </a:t>
            </a:r>
            <a:r>
              <a:rPr sz="1600" spc="-160" dirty="0">
                <a:latin typeface="Arial"/>
                <a:cs typeface="Arial"/>
              </a:rPr>
              <a:t>des </a:t>
            </a:r>
            <a:r>
              <a:rPr sz="1600" spc="-30" dirty="0">
                <a:latin typeface="Arial"/>
                <a:cs typeface="Arial"/>
              </a:rPr>
              <a:t>informations </a:t>
            </a:r>
            <a:r>
              <a:rPr sz="1600" spc="-114" dirty="0">
                <a:latin typeface="Arial"/>
                <a:cs typeface="Arial"/>
              </a:rPr>
              <a:t>d'adressage,  </a:t>
            </a:r>
            <a:r>
              <a:rPr sz="1600" spc="-75" dirty="0">
                <a:latin typeface="Arial"/>
                <a:cs typeface="Arial"/>
              </a:rPr>
              <a:t>telles </a:t>
            </a:r>
            <a:r>
              <a:rPr sz="1600" spc="-90" dirty="0">
                <a:latin typeface="Arial"/>
                <a:cs typeface="Arial"/>
              </a:rPr>
              <a:t>que </a:t>
            </a:r>
            <a:r>
              <a:rPr sz="1600" spc="-100" dirty="0">
                <a:latin typeface="Arial"/>
                <a:cs typeface="Arial"/>
              </a:rPr>
              <a:t>l'adresse </a:t>
            </a:r>
            <a:r>
              <a:rPr sz="1600" spc="-135" dirty="0">
                <a:latin typeface="Arial"/>
                <a:cs typeface="Arial"/>
              </a:rPr>
              <a:t>IP, </a:t>
            </a:r>
            <a:r>
              <a:rPr sz="1600" spc="-60" dirty="0">
                <a:latin typeface="Arial"/>
                <a:cs typeface="Arial"/>
              </a:rPr>
              <a:t>le </a:t>
            </a:r>
            <a:r>
              <a:rPr sz="1600" spc="-110" dirty="0">
                <a:latin typeface="Arial"/>
                <a:cs typeface="Arial"/>
              </a:rPr>
              <a:t>masque </a:t>
            </a:r>
            <a:r>
              <a:rPr sz="1600" spc="-125" dirty="0">
                <a:latin typeface="Arial"/>
                <a:cs typeface="Arial"/>
              </a:rPr>
              <a:t>de </a:t>
            </a:r>
            <a:r>
              <a:rPr sz="1600" spc="-95" dirty="0">
                <a:latin typeface="Arial"/>
                <a:cs typeface="Arial"/>
              </a:rPr>
              <a:t>sous-réseau, </a:t>
            </a:r>
            <a:r>
              <a:rPr sz="1600" spc="-30" dirty="0">
                <a:latin typeface="Arial"/>
                <a:cs typeface="Arial"/>
              </a:rPr>
              <a:t>la </a:t>
            </a:r>
            <a:r>
              <a:rPr sz="1600" spc="-95" dirty="0">
                <a:latin typeface="Arial"/>
                <a:cs typeface="Arial"/>
              </a:rPr>
              <a:t>passerelle </a:t>
            </a:r>
            <a:r>
              <a:rPr sz="1600" spc="-35" dirty="0">
                <a:latin typeface="Arial"/>
                <a:cs typeface="Arial"/>
              </a:rPr>
              <a:t>par </a:t>
            </a:r>
            <a:r>
              <a:rPr sz="1600" spc="-55" dirty="0">
                <a:latin typeface="Arial"/>
                <a:cs typeface="Arial"/>
              </a:rPr>
              <a:t>défaut </a:t>
            </a:r>
            <a:r>
              <a:rPr sz="1600" spc="-90" dirty="0">
                <a:latin typeface="Arial"/>
                <a:cs typeface="Arial"/>
              </a:rPr>
              <a:t>et  </a:t>
            </a:r>
            <a:r>
              <a:rPr sz="1600" spc="-75" dirty="0">
                <a:latin typeface="Arial"/>
                <a:cs typeface="Arial"/>
              </a:rPr>
              <a:t>d'autres</a:t>
            </a:r>
            <a:r>
              <a:rPr sz="1600" spc="-50" dirty="0">
                <a:latin typeface="Arial"/>
                <a:cs typeface="Arial"/>
              </a:rPr>
              <a:t> </a:t>
            </a:r>
            <a:r>
              <a:rPr sz="1600" spc="-85" dirty="0">
                <a:latin typeface="Arial"/>
                <a:cs typeface="Arial"/>
              </a:rPr>
              <a:t>paramètres.</a:t>
            </a:r>
            <a:endParaRPr sz="1600">
              <a:latin typeface="Arial"/>
              <a:cs typeface="Arial"/>
            </a:endParaRPr>
          </a:p>
          <a:p>
            <a:pPr marL="1155700" lvl="2" indent="-229235" algn="just">
              <a:lnSpc>
                <a:spcPct val="100000"/>
              </a:lnSpc>
              <a:spcBef>
                <a:spcPts val="380"/>
              </a:spcBef>
              <a:buFont typeface="Courier New"/>
              <a:buChar char="o"/>
              <a:tabLst>
                <a:tab pos="1156335" algn="l"/>
              </a:tabLst>
            </a:pPr>
            <a:r>
              <a:rPr sz="1600" spc="-40" dirty="0">
                <a:latin typeface="Arial"/>
                <a:cs typeface="Arial"/>
              </a:rPr>
              <a:t>Moins </a:t>
            </a:r>
            <a:r>
              <a:rPr sz="1600" spc="-55" dirty="0">
                <a:latin typeface="Arial"/>
                <a:cs typeface="Arial"/>
              </a:rPr>
              <a:t>pénible </a:t>
            </a:r>
            <a:r>
              <a:rPr sz="1600" spc="-20" dirty="0">
                <a:latin typeface="Arial"/>
                <a:cs typeface="Arial"/>
              </a:rPr>
              <a:t>pour </a:t>
            </a:r>
            <a:r>
              <a:rPr sz="1600" spc="-114" dirty="0">
                <a:latin typeface="Arial"/>
                <a:cs typeface="Arial"/>
              </a:rPr>
              <a:t>les </a:t>
            </a:r>
            <a:r>
              <a:rPr sz="1600" spc="-50" dirty="0">
                <a:latin typeface="Arial"/>
                <a:cs typeface="Arial"/>
              </a:rPr>
              <a:t>administrateurs</a:t>
            </a:r>
            <a:r>
              <a:rPr sz="1600" spc="45" dirty="0">
                <a:latin typeface="Arial"/>
                <a:cs typeface="Arial"/>
              </a:rPr>
              <a:t> </a:t>
            </a:r>
            <a:r>
              <a:rPr sz="1600" spc="-110" dirty="0">
                <a:latin typeface="Arial"/>
                <a:cs typeface="Arial"/>
              </a:rPr>
              <a:t>réseau</a:t>
            </a:r>
            <a:endParaRPr sz="1600">
              <a:latin typeface="Arial"/>
              <a:cs typeface="Arial"/>
            </a:endParaRPr>
          </a:p>
          <a:p>
            <a:pPr marL="1155700" marR="5080" lvl="2" indent="-229235" algn="just">
              <a:lnSpc>
                <a:spcPct val="100000"/>
              </a:lnSpc>
              <a:spcBef>
                <a:spcPts val="385"/>
              </a:spcBef>
              <a:buFont typeface="Courier New"/>
              <a:buChar char="o"/>
              <a:tabLst>
                <a:tab pos="1156335" algn="l"/>
              </a:tabLst>
            </a:pPr>
            <a:r>
              <a:rPr sz="1600" spc="-114" dirty="0">
                <a:latin typeface="Arial"/>
                <a:cs typeface="Arial"/>
              </a:rPr>
              <a:t>les </a:t>
            </a:r>
            <a:r>
              <a:rPr sz="1600" spc="-140" dirty="0">
                <a:latin typeface="Arial"/>
                <a:cs typeface="Arial"/>
              </a:rPr>
              <a:t>adresses </a:t>
            </a:r>
            <a:r>
              <a:rPr sz="1600" spc="-100" dirty="0">
                <a:latin typeface="Arial"/>
                <a:cs typeface="Arial"/>
              </a:rPr>
              <a:t>ne </a:t>
            </a:r>
            <a:r>
              <a:rPr sz="1600" spc="-75" dirty="0">
                <a:latin typeface="Arial"/>
                <a:cs typeface="Arial"/>
              </a:rPr>
              <a:t>sont </a:t>
            </a:r>
            <a:r>
              <a:rPr sz="1600" spc="-140" dirty="0">
                <a:latin typeface="Arial"/>
                <a:cs typeface="Arial"/>
              </a:rPr>
              <a:t>pas </a:t>
            </a:r>
            <a:r>
              <a:rPr sz="1600" spc="-90" dirty="0">
                <a:latin typeface="Arial"/>
                <a:cs typeface="Arial"/>
              </a:rPr>
              <a:t>permanentes </a:t>
            </a:r>
            <a:r>
              <a:rPr sz="1600" spc="-15" dirty="0">
                <a:latin typeface="Arial"/>
                <a:cs typeface="Arial"/>
              </a:rPr>
              <a:t>pour </a:t>
            </a:r>
            <a:r>
              <a:rPr sz="1600" spc="-114" dirty="0">
                <a:latin typeface="Arial"/>
                <a:cs typeface="Arial"/>
              </a:rPr>
              <a:t>les </a:t>
            </a:r>
            <a:r>
              <a:rPr sz="1600" spc="-110" dirty="0">
                <a:latin typeface="Arial"/>
                <a:cs typeface="Arial"/>
              </a:rPr>
              <a:t>hôtes, </a:t>
            </a:r>
            <a:r>
              <a:rPr sz="1600" spc="-90" dirty="0">
                <a:latin typeface="Arial"/>
                <a:cs typeface="Arial"/>
              </a:rPr>
              <a:t>elles </a:t>
            </a:r>
            <a:r>
              <a:rPr sz="1600" spc="-80" dirty="0">
                <a:latin typeface="Arial"/>
                <a:cs typeface="Arial"/>
              </a:rPr>
              <a:t>sont </a:t>
            </a:r>
            <a:r>
              <a:rPr sz="1600" spc="-45" dirty="0">
                <a:latin typeface="Arial"/>
                <a:cs typeface="Arial"/>
              </a:rPr>
              <a:t>uniquement  </a:t>
            </a:r>
            <a:r>
              <a:rPr sz="1600" spc="-120" dirty="0">
                <a:latin typeface="Arial"/>
                <a:cs typeface="Arial"/>
              </a:rPr>
              <a:t>"louées" </a:t>
            </a:r>
            <a:r>
              <a:rPr sz="1600" spc="-20" dirty="0">
                <a:latin typeface="Arial"/>
                <a:cs typeface="Arial"/>
              </a:rPr>
              <a:t>pour </a:t>
            </a:r>
            <a:r>
              <a:rPr sz="1600" spc="-80" dirty="0">
                <a:latin typeface="Arial"/>
                <a:cs typeface="Arial"/>
              </a:rPr>
              <a:t>une </a:t>
            </a:r>
            <a:r>
              <a:rPr sz="1600" spc="-55" dirty="0">
                <a:latin typeface="Arial"/>
                <a:cs typeface="Arial"/>
              </a:rPr>
              <a:t>certaine</a:t>
            </a:r>
            <a:r>
              <a:rPr sz="1600" spc="75" dirty="0">
                <a:latin typeface="Arial"/>
                <a:cs typeface="Arial"/>
              </a:rPr>
              <a:t> </a:t>
            </a:r>
            <a:r>
              <a:rPr sz="1600" spc="-85" dirty="0">
                <a:latin typeface="Arial"/>
                <a:cs typeface="Arial"/>
              </a:rPr>
              <a:t>durée.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99742" y="331914"/>
            <a:ext cx="794067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u="none" spc="-75" dirty="0"/>
              <a:t>Adressage </a:t>
            </a:r>
            <a:r>
              <a:rPr u="none" spc="-25" dirty="0"/>
              <a:t>statique </a:t>
            </a:r>
            <a:r>
              <a:rPr u="none" spc="-20" dirty="0"/>
              <a:t>Vs.</a:t>
            </a:r>
            <a:r>
              <a:rPr u="none" spc="-730" dirty="0"/>
              <a:t> </a:t>
            </a:r>
            <a:r>
              <a:rPr u="none" spc="-65" dirty="0"/>
              <a:t>dynamique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148619" y="1482280"/>
            <a:ext cx="7538720" cy="271526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marR="5080" indent="-287020" algn="just">
              <a:lnSpc>
                <a:spcPct val="100000"/>
              </a:lnSpc>
              <a:spcBef>
                <a:spcPts val="105"/>
              </a:spcBef>
              <a:buChar char="•"/>
              <a:tabLst>
                <a:tab pos="299720" algn="l"/>
              </a:tabLst>
            </a:pPr>
            <a:r>
              <a:rPr sz="2000" spc="-90" dirty="0">
                <a:latin typeface="Arial"/>
                <a:cs typeface="Arial"/>
              </a:rPr>
              <a:t>L'IANA </a:t>
            </a:r>
            <a:r>
              <a:rPr sz="2000" spc="-160" dirty="0">
                <a:latin typeface="Arial"/>
                <a:cs typeface="Arial"/>
              </a:rPr>
              <a:t>est </a:t>
            </a:r>
            <a:r>
              <a:rPr sz="2000" spc="-70" dirty="0">
                <a:latin typeface="Arial"/>
                <a:cs typeface="Arial"/>
              </a:rPr>
              <a:t>le </a:t>
            </a:r>
            <a:r>
              <a:rPr sz="2000" spc="-40" dirty="0">
                <a:latin typeface="Arial"/>
                <a:cs typeface="Arial"/>
              </a:rPr>
              <a:t>premier </a:t>
            </a:r>
            <a:r>
              <a:rPr sz="2000" spc="-75" dirty="0">
                <a:latin typeface="Arial"/>
                <a:cs typeface="Arial"/>
              </a:rPr>
              <a:t>détenteur </a:t>
            </a:r>
            <a:r>
              <a:rPr sz="2000" spc="-160" dirty="0">
                <a:latin typeface="Arial"/>
                <a:cs typeface="Arial"/>
              </a:rPr>
              <a:t>d'adresses </a:t>
            </a:r>
            <a:r>
              <a:rPr sz="2000" spc="-165" dirty="0">
                <a:latin typeface="Arial"/>
                <a:cs typeface="Arial"/>
              </a:rPr>
              <a:t>IP. </a:t>
            </a:r>
            <a:r>
              <a:rPr sz="2000" spc="-175" dirty="0">
                <a:latin typeface="Arial"/>
                <a:cs typeface="Arial"/>
              </a:rPr>
              <a:t>La </a:t>
            </a:r>
            <a:r>
              <a:rPr sz="2000" spc="-95" dirty="0">
                <a:latin typeface="Arial"/>
                <a:cs typeface="Arial"/>
              </a:rPr>
              <a:t>gestion </a:t>
            </a:r>
            <a:r>
              <a:rPr sz="2000" spc="-155" dirty="0">
                <a:latin typeface="Arial"/>
                <a:cs typeface="Arial"/>
              </a:rPr>
              <a:t>de </a:t>
            </a:r>
            <a:r>
              <a:rPr sz="2000" spc="-135" dirty="0">
                <a:latin typeface="Arial"/>
                <a:cs typeface="Arial"/>
              </a:rPr>
              <a:t>l'espace  </a:t>
            </a:r>
            <a:r>
              <a:rPr sz="2000" spc="-145" dirty="0">
                <a:latin typeface="Arial"/>
                <a:cs typeface="Arial"/>
              </a:rPr>
              <a:t>d'adressage </a:t>
            </a:r>
            <a:r>
              <a:rPr sz="2000" spc="-100" dirty="0">
                <a:latin typeface="Arial"/>
                <a:cs typeface="Arial"/>
              </a:rPr>
              <a:t>IPv4 </a:t>
            </a:r>
            <a:r>
              <a:rPr sz="2000" spc="-75" dirty="0">
                <a:latin typeface="Arial"/>
                <a:cs typeface="Arial"/>
              </a:rPr>
              <a:t>restant </a:t>
            </a:r>
            <a:r>
              <a:rPr sz="2000" spc="-55" dirty="0">
                <a:latin typeface="Arial"/>
                <a:cs typeface="Arial"/>
              </a:rPr>
              <a:t>était </a:t>
            </a:r>
            <a:r>
              <a:rPr sz="2000" spc="-40" dirty="0">
                <a:latin typeface="Arial"/>
                <a:cs typeface="Arial"/>
              </a:rPr>
              <a:t>repartie </a:t>
            </a:r>
            <a:r>
              <a:rPr sz="2000" spc="-75" dirty="0">
                <a:latin typeface="Arial"/>
                <a:cs typeface="Arial"/>
              </a:rPr>
              <a:t>entre </a:t>
            </a:r>
            <a:r>
              <a:rPr sz="2000" spc="-50" dirty="0">
                <a:latin typeface="Arial"/>
                <a:cs typeface="Arial"/>
              </a:rPr>
              <a:t>différents </a:t>
            </a:r>
            <a:r>
              <a:rPr sz="2000" spc="-95" dirty="0">
                <a:latin typeface="Arial"/>
                <a:cs typeface="Arial"/>
              </a:rPr>
              <a:t>autres registres,  </a:t>
            </a:r>
            <a:r>
              <a:rPr sz="2000" spc="-114" dirty="0">
                <a:latin typeface="Arial"/>
                <a:cs typeface="Arial"/>
              </a:rPr>
              <a:t>selon </a:t>
            </a:r>
            <a:r>
              <a:rPr sz="2000" spc="-70" dirty="0">
                <a:latin typeface="Arial"/>
                <a:cs typeface="Arial"/>
              </a:rPr>
              <a:t>le </a:t>
            </a:r>
            <a:r>
              <a:rPr sz="2000" spc="-85" dirty="0">
                <a:latin typeface="Arial"/>
                <a:cs typeface="Arial"/>
              </a:rPr>
              <a:t>type </a:t>
            </a:r>
            <a:r>
              <a:rPr sz="2000" spc="-30" dirty="0">
                <a:latin typeface="Arial"/>
                <a:cs typeface="Arial"/>
              </a:rPr>
              <a:t>d'utilisation </a:t>
            </a:r>
            <a:r>
              <a:rPr sz="2000" spc="-75" dirty="0">
                <a:latin typeface="Arial"/>
                <a:cs typeface="Arial"/>
              </a:rPr>
              <a:t>ou </a:t>
            </a:r>
            <a:r>
              <a:rPr sz="2000" spc="-40" dirty="0">
                <a:latin typeface="Arial"/>
                <a:cs typeface="Arial"/>
              </a:rPr>
              <a:t>la </a:t>
            </a:r>
            <a:r>
              <a:rPr sz="2000" spc="-125" dirty="0">
                <a:latin typeface="Arial"/>
                <a:cs typeface="Arial"/>
              </a:rPr>
              <a:t>zone </a:t>
            </a:r>
            <a:r>
              <a:rPr sz="2000" spc="-90" dirty="0">
                <a:latin typeface="Arial"/>
                <a:cs typeface="Arial"/>
              </a:rPr>
              <a:t>géographique. </a:t>
            </a:r>
            <a:r>
              <a:rPr sz="2000" spc="-30" dirty="0">
                <a:latin typeface="Arial"/>
                <a:cs typeface="Arial"/>
              </a:rPr>
              <a:t>Voici </a:t>
            </a:r>
            <a:r>
              <a:rPr sz="2000" spc="-145" dirty="0">
                <a:latin typeface="Arial"/>
                <a:cs typeface="Arial"/>
              </a:rPr>
              <a:t>les  </a:t>
            </a:r>
            <a:r>
              <a:rPr sz="2000" spc="-10" dirty="0">
                <a:latin typeface="Arial"/>
                <a:cs typeface="Arial"/>
              </a:rPr>
              <a:t>principaux </a:t>
            </a:r>
            <a:r>
              <a:rPr sz="2000" spc="-85" dirty="0">
                <a:latin typeface="Arial"/>
                <a:cs typeface="Arial"/>
              </a:rPr>
              <a:t>registres</a:t>
            </a:r>
            <a:r>
              <a:rPr sz="2000" spc="-215" dirty="0">
                <a:latin typeface="Arial"/>
                <a:cs typeface="Arial"/>
              </a:rPr>
              <a:t> </a:t>
            </a:r>
            <a:r>
              <a:rPr sz="2000" spc="-150" dirty="0">
                <a:latin typeface="Arial"/>
                <a:cs typeface="Arial"/>
              </a:rPr>
              <a:t>:</a:t>
            </a:r>
            <a:endParaRPr sz="2000">
              <a:latin typeface="Arial"/>
              <a:cs typeface="Arial"/>
            </a:endParaRPr>
          </a:p>
          <a:p>
            <a:pPr marL="698500" lvl="1" indent="-229870">
              <a:lnSpc>
                <a:spcPct val="100000"/>
              </a:lnSpc>
              <a:spcBef>
                <a:spcPts val="385"/>
              </a:spcBef>
              <a:buFont typeface="Courier New"/>
              <a:buChar char="o"/>
              <a:tabLst>
                <a:tab pos="699135" algn="l"/>
              </a:tabLst>
            </a:pPr>
            <a:r>
              <a:rPr sz="1600" b="1" spc="-95" dirty="0">
                <a:latin typeface="Times New Roman"/>
                <a:cs typeface="Times New Roman"/>
              </a:rPr>
              <a:t>AfriNIC </a:t>
            </a:r>
            <a:r>
              <a:rPr sz="1600" spc="-45" dirty="0">
                <a:latin typeface="Arial"/>
                <a:cs typeface="Arial"/>
              </a:rPr>
              <a:t>(</a:t>
            </a:r>
            <a:r>
              <a:rPr sz="1650" b="1" i="1" spc="-45" dirty="0">
                <a:latin typeface="Times New Roman"/>
                <a:cs typeface="Times New Roman"/>
              </a:rPr>
              <a:t>African </a:t>
            </a:r>
            <a:r>
              <a:rPr sz="1650" b="1" i="1" spc="-15" dirty="0">
                <a:latin typeface="Times New Roman"/>
                <a:cs typeface="Times New Roman"/>
              </a:rPr>
              <a:t>Network </a:t>
            </a:r>
            <a:r>
              <a:rPr sz="1650" b="1" i="1" spc="-40" dirty="0">
                <a:latin typeface="Times New Roman"/>
                <a:cs typeface="Times New Roman"/>
              </a:rPr>
              <a:t>Information</a:t>
            </a:r>
            <a:r>
              <a:rPr sz="1650" b="1" i="1" spc="-120" dirty="0">
                <a:latin typeface="Times New Roman"/>
                <a:cs typeface="Times New Roman"/>
              </a:rPr>
              <a:t> </a:t>
            </a:r>
            <a:r>
              <a:rPr sz="1650" b="1" i="1" spc="-30" dirty="0">
                <a:latin typeface="Times New Roman"/>
                <a:cs typeface="Times New Roman"/>
              </a:rPr>
              <a:t>Centre</a:t>
            </a:r>
            <a:r>
              <a:rPr sz="1600" spc="-30" dirty="0">
                <a:latin typeface="Arial"/>
                <a:cs typeface="Arial"/>
              </a:rPr>
              <a:t>)</a:t>
            </a:r>
            <a:endParaRPr sz="1600">
              <a:latin typeface="Arial"/>
              <a:cs typeface="Arial"/>
            </a:endParaRPr>
          </a:p>
          <a:p>
            <a:pPr marL="698500" lvl="1" indent="-229870">
              <a:lnSpc>
                <a:spcPct val="100000"/>
              </a:lnSpc>
              <a:spcBef>
                <a:spcPts val="325"/>
              </a:spcBef>
              <a:buFont typeface="Courier New"/>
              <a:buChar char="o"/>
              <a:tabLst>
                <a:tab pos="699135" algn="l"/>
              </a:tabLst>
            </a:pPr>
            <a:r>
              <a:rPr sz="1600" b="1" spc="-155" dirty="0">
                <a:latin typeface="Times New Roman"/>
                <a:cs typeface="Times New Roman"/>
              </a:rPr>
              <a:t>APNIC </a:t>
            </a:r>
            <a:r>
              <a:rPr sz="1600" spc="-65" dirty="0">
                <a:latin typeface="Arial"/>
                <a:cs typeface="Arial"/>
              </a:rPr>
              <a:t>(</a:t>
            </a:r>
            <a:r>
              <a:rPr sz="1650" b="1" i="1" spc="-65" dirty="0">
                <a:latin typeface="Times New Roman"/>
                <a:cs typeface="Times New Roman"/>
              </a:rPr>
              <a:t>Asia </a:t>
            </a:r>
            <a:r>
              <a:rPr sz="1650" b="1" i="1" spc="-70" dirty="0">
                <a:latin typeface="Times New Roman"/>
                <a:cs typeface="Times New Roman"/>
              </a:rPr>
              <a:t>Pacic </a:t>
            </a:r>
            <a:r>
              <a:rPr sz="1650" b="1" i="1" spc="-15" dirty="0">
                <a:latin typeface="Times New Roman"/>
                <a:cs typeface="Times New Roman"/>
              </a:rPr>
              <a:t>Network </a:t>
            </a:r>
            <a:r>
              <a:rPr sz="1650" b="1" i="1" spc="-40" dirty="0">
                <a:latin typeface="Times New Roman"/>
                <a:cs typeface="Times New Roman"/>
              </a:rPr>
              <a:t>Information</a:t>
            </a:r>
            <a:r>
              <a:rPr sz="1650" b="1" i="1" spc="-250" dirty="0">
                <a:latin typeface="Times New Roman"/>
                <a:cs typeface="Times New Roman"/>
              </a:rPr>
              <a:t> </a:t>
            </a:r>
            <a:r>
              <a:rPr sz="1650" b="1" i="1" spc="-30" dirty="0">
                <a:latin typeface="Times New Roman"/>
                <a:cs typeface="Times New Roman"/>
              </a:rPr>
              <a:t>Centre</a:t>
            </a:r>
            <a:r>
              <a:rPr sz="1600" spc="-30" dirty="0">
                <a:latin typeface="Arial"/>
                <a:cs typeface="Arial"/>
              </a:rPr>
              <a:t>)</a:t>
            </a:r>
            <a:endParaRPr sz="1600">
              <a:latin typeface="Arial"/>
              <a:cs typeface="Arial"/>
            </a:endParaRPr>
          </a:p>
          <a:p>
            <a:pPr marL="698500" lvl="1" indent="-229870">
              <a:lnSpc>
                <a:spcPct val="100000"/>
              </a:lnSpc>
              <a:spcBef>
                <a:spcPts val="375"/>
              </a:spcBef>
              <a:buFont typeface="Courier New"/>
              <a:buChar char="o"/>
              <a:tabLst>
                <a:tab pos="699135" algn="l"/>
              </a:tabLst>
            </a:pPr>
            <a:r>
              <a:rPr sz="1600" b="1" spc="-170" dirty="0">
                <a:latin typeface="Times New Roman"/>
                <a:cs typeface="Times New Roman"/>
              </a:rPr>
              <a:t>ARIN </a:t>
            </a:r>
            <a:r>
              <a:rPr sz="1600" spc="-45" dirty="0">
                <a:latin typeface="Arial"/>
                <a:cs typeface="Arial"/>
              </a:rPr>
              <a:t>(</a:t>
            </a:r>
            <a:r>
              <a:rPr sz="1600" b="1" spc="-45" dirty="0">
                <a:latin typeface="Times New Roman"/>
                <a:cs typeface="Times New Roman"/>
              </a:rPr>
              <a:t>American </a:t>
            </a:r>
            <a:r>
              <a:rPr sz="1600" b="1" spc="-65" dirty="0">
                <a:latin typeface="Times New Roman"/>
                <a:cs typeface="Times New Roman"/>
              </a:rPr>
              <a:t>Registry </a:t>
            </a:r>
            <a:r>
              <a:rPr sz="1600" b="1" spc="-40" dirty="0">
                <a:latin typeface="Times New Roman"/>
                <a:cs typeface="Times New Roman"/>
              </a:rPr>
              <a:t>for </a:t>
            </a:r>
            <a:r>
              <a:rPr sz="1600" b="1" spc="-45" dirty="0">
                <a:latin typeface="Times New Roman"/>
                <a:cs typeface="Times New Roman"/>
              </a:rPr>
              <a:t>Internet</a:t>
            </a:r>
            <a:r>
              <a:rPr sz="1600" b="1" spc="-180" dirty="0">
                <a:latin typeface="Times New Roman"/>
                <a:cs typeface="Times New Roman"/>
              </a:rPr>
              <a:t> </a:t>
            </a:r>
            <a:r>
              <a:rPr sz="1600" b="1" spc="-40" dirty="0">
                <a:latin typeface="Times New Roman"/>
                <a:cs typeface="Times New Roman"/>
              </a:rPr>
              <a:t>Numbers</a:t>
            </a:r>
            <a:r>
              <a:rPr sz="1600" spc="-40" dirty="0">
                <a:latin typeface="Arial"/>
                <a:cs typeface="Arial"/>
              </a:rPr>
              <a:t>)</a:t>
            </a:r>
            <a:endParaRPr sz="1600">
              <a:latin typeface="Arial"/>
              <a:cs typeface="Arial"/>
            </a:endParaRPr>
          </a:p>
          <a:p>
            <a:pPr marL="698500" lvl="1" indent="-229870">
              <a:lnSpc>
                <a:spcPct val="100000"/>
              </a:lnSpc>
              <a:spcBef>
                <a:spcPts val="330"/>
              </a:spcBef>
              <a:buFont typeface="Courier New"/>
              <a:buChar char="o"/>
              <a:tabLst>
                <a:tab pos="699135" algn="l"/>
              </a:tabLst>
            </a:pPr>
            <a:r>
              <a:rPr sz="1600" b="1" spc="-175" dirty="0">
                <a:latin typeface="Times New Roman"/>
                <a:cs typeface="Times New Roman"/>
              </a:rPr>
              <a:t>LACNIC </a:t>
            </a:r>
            <a:r>
              <a:rPr sz="1600" spc="-55" dirty="0">
                <a:latin typeface="Arial"/>
                <a:cs typeface="Arial"/>
              </a:rPr>
              <a:t>(</a:t>
            </a:r>
            <a:r>
              <a:rPr sz="1650" b="1" i="1" spc="-55" dirty="0">
                <a:latin typeface="Times New Roman"/>
                <a:cs typeface="Times New Roman"/>
              </a:rPr>
              <a:t>Regional </a:t>
            </a:r>
            <a:r>
              <a:rPr sz="1650" b="1" i="1" spc="-40" dirty="0">
                <a:latin typeface="Times New Roman"/>
                <a:cs typeface="Times New Roman"/>
              </a:rPr>
              <a:t>Latin-American </a:t>
            </a:r>
            <a:r>
              <a:rPr sz="1650" b="1" i="1" spc="-35" dirty="0">
                <a:latin typeface="Times New Roman"/>
                <a:cs typeface="Times New Roman"/>
              </a:rPr>
              <a:t>and </a:t>
            </a:r>
            <a:r>
              <a:rPr sz="1650" b="1" i="1" spc="-40" dirty="0">
                <a:latin typeface="Times New Roman"/>
                <a:cs typeface="Times New Roman"/>
              </a:rPr>
              <a:t>Caribbean </a:t>
            </a:r>
            <a:r>
              <a:rPr sz="1650" b="1" i="1" spc="-200" dirty="0">
                <a:latin typeface="Times New Roman"/>
                <a:cs typeface="Times New Roman"/>
              </a:rPr>
              <a:t>IP </a:t>
            </a:r>
            <a:r>
              <a:rPr sz="1650" b="1" i="1" spc="-35" dirty="0">
                <a:latin typeface="Times New Roman"/>
                <a:cs typeface="Times New Roman"/>
              </a:rPr>
              <a:t>Address</a:t>
            </a:r>
            <a:r>
              <a:rPr sz="1650" b="1" i="1" spc="-280" dirty="0">
                <a:latin typeface="Times New Roman"/>
                <a:cs typeface="Times New Roman"/>
              </a:rPr>
              <a:t> </a:t>
            </a:r>
            <a:r>
              <a:rPr sz="1650" b="1" i="1" spc="-40" dirty="0">
                <a:latin typeface="Times New Roman"/>
                <a:cs typeface="Times New Roman"/>
              </a:rPr>
              <a:t>Registry</a:t>
            </a:r>
            <a:r>
              <a:rPr sz="1600" spc="-40" dirty="0">
                <a:latin typeface="Arial"/>
                <a:cs typeface="Arial"/>
              </a:rPr>
              <a:t>)</a:t>
            </a:r>
            <a:endParaRPr sz="1600">
              <a:latin typeface="Arial"/>
              <a:cs typeface="Arial"/>
            </a:endParaRPr>
          </a:p>
          <a:p>
            <a:pPr marL="698500" lvl="1" indent="-229870">
              <a:lnSpc>
                <a:spcPct val="100000"/>
              </a:lnSpc>
              <a:spcBef>
                <a:spcPts val="375"/>
              </a:spcBef>
              <a:buFont typeface="Courier New"/>
              <a:buChar char="o"/>
              <a:tabLst>
                <a:tab pos="699135" algn="l"/>
              </a:tabLst>
            </a:pPr>
            <a:r>
              <a:rPr sz="1600" b="1" spc="-229" dirty="0">
                <a:latin typeface="Times New Roman"/>
                <a:cs typeface="Times New Roman"/>
              </a:rPr>
              <a:t>RIPE </a:t>
            </a:r>
            <a:r>
              <a:rPr sz="1600" b="1" spc="-135" dirty="0">
                <a:latin typeface="Times New Roman"/>
                <a:cs typeface="Times New Roman"/>
              </a:rPr>
              <a:t>NCC </a:t>
            </a:r>
            <a:r>
              <a:rPr sz="1600" spc="-50" dirty="0">
                <a:latin typeface="Arial"/>
                <a:cs typeface="Arial"/>
              </a:rPr>
              <a:t>(</a:t>
            </a:r>
            <a:r>
              <a:rPr sz="1600" b="1" spc="-50" dirty="0">
                <a:latin typeface="Times New Roman"/>
                <a:cs typeface="Times New Roman"/>
              </a:rPr>
              <a:t>Réseaux </a:t>
            </a:r>
            <a:r>
              <a:rPr sz="1600" b="1" spc="-175" dirty="0">
                <a:latin typeface="Times New Roman"/>
                <a:cs typeface="Times New Roman"/>
              </a:rPr>
              <a:t>IP </a:t>
            </a:r>
            <a:r>
              <a:rPr sz="1600" b="1" spc="-20" dirty="0">
                <a:latin typeface="Times New Roman"/>
                <a:cs typeface="Times New Roman"/>
              </a:rPr>
              <a:t>européens</a:t>
            </a:r>
            <a:r>
              <a:rPr sz="1600" spc="-20" dirty="0">
                <a:latin typeface="Arial"/>
                <a:cs typeface="Arial"/>
              </a:rPr>
              <a:t>)</a:t>
            </a:r>
            <a:endParaRPr sz="16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597162" y="4070774"/>
            <a:ext cx="3252385" cy="16045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15236" y="331914"/>
            <a:ext cx="531241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u="none" spc="-20" dirty="0"/>
              <a:t>Masque </a:t>
            </a:r>
            <a:r>
              <a:rPr u="none" spc="-25" dirty="0"/>
              <a:t>de </a:t>
            </a:r>
            <a:r>
              <a:rPr u="none" spc="15" dirty="0"/>
              <a:t>sous</a:t>
            </a:r>
            <a:r>
              <a:rPr u="none" spc="-695" dirty="0"/>
              <a:t> </a:t>
            </a:r>
            <a:r>
              <a:rPr u="none" spc="-90" dirty="0"/>
              <a:t>réseau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91387" y="1396050"/>
            <a:ext cx="7996555" cy="1453515"/>
          </a:xfrm>
          <a:prstGeom prst="rect">
            <a:avLst/>
          </a:prstGeom>
        </p:spPr>
        <p:txBody>
          <a:bodyPr vert="horz" wrap="square" lIns="0" tIns="9271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730"/>
              </a:spcBef>
              <a:buFont typeface="Wingdings"/>
              <a:buChar char=""/>
              <a:tabLst>
                <a:tab pos="355600" algn="l"/>
              </a:tabLst>
            </a:pPr>
            <a:r>
              <a:rPr sz="2400" b="1" spc="-120" dirty="0">
                <a:solidFill>
                  <a:srgbClr val="376092"/>
                </a:solidFill>
                <a:latin typeface="Times New Roman"/>
                <a:cs typeface="Times New Roman"/>
              </a:rPr>
              <a:t>Rôle</a:t>
            </a:r>
            <a:endParaRPr sz="2400">
              <a:latin typeface="Times New Roman"/>
              <a:cs typeface="Times New Roman"/>
            </a:endParaRPr>
          </a:p>
          <a:p>
            <a:pPr marL="756285" marR="5080" lvl="1" indent="-287020" algn="just">
              <a:lnSpc>
                <a:spcPct val="100000"/>
              </a:lnSpc>
              <a:spcBef>
                <a:spcPts val="530"/>
              </a:spcBef>
              <a:buChar char="•"/>
              <a:tabLst>
                <a:tab pos="756920" algn="l"/>
              </a:tabLst>
            </a:pPr>
            <a:r>
              <a:rPr sz="2000" spc="-204" dirty="0">
                <a:latin typeface="Arial"/>
                <a:cs typeface="Arial"/>
              </a:rPr>
              <a:t>Le </a:t>
            </a:r>
            <a:r>
              <a:rPr sz="2000" spc="-35" dirty="0">
                <a:latin typeface="Arial"/>
                <a:cs typeface="Arial"/>
              </a:rPr>
              <a:t>préfixe </a:t>
            </a:r>
            <a:r>
              <a:rPr sz="2000" spc="-105" dirty="0">
                <a:latin typeface="Arial"/>
                <a:cs typeface="Arial"/>
              </a:rPr>
              <a:t>et </a:t>
            </a:r>
            <a:r>
              <a:rPr sz="2000" spc="-70" dirty="0">
                <a:latin typeface="Arial"/>
                <a:cs typeface="Arial"/>
              </a:rPr>
              <a:t>le </a:t>
            </a:r>
            <a:r>
              <a:rPr sz="2000" spc="-140" dirty="0">
                <a:latin typeface="Arial"/>
                <a:cs typeface="Arial"/>
              </a:rPr>
              <a:t>masque </a:t>
            </a:r>
            <a:r>
              <a:rPr sz="2000" spc="-160" dirty="0">
                <a:latin typeface="Arial"/>
                <a:cs typeface="Arial"/>
              </a:rPr>
              <a:t>de </a:t>
            </a:r>
            <a:r>
              <a:rPr sz="2000" spc="-114" dirty="0">
                <a:latin typeface="Arial"/>
                <a:cs typeface="Arial"/>
              </a:rPr>
              <a:t>sous-réseau </a:t>
            </a:r>
            <a:r>
              <a:rPr sz="2000" spc="-60" dirty="0">
                <a:latin typeface="Arial"/>
                <a:cs typeface="Arial"/>
              </a:rPr>
              <a:t>constituent </a:t>
            </a:r>
            <a:r>
              <a:rPr sz="2000" spc="-195" dirty="0">
                <a:latin typeface="Arial"/>
                <a:cs typeface="Arial"/>
              </a:rPr>
              <a:t>des  </a:t>
            </a:r>
            <a:r>
              <a:rPr sz="2000" spc="-135" dirty="0">
                <a:latin typeface="Arial"/>
                <a:cs typeface="Arial"/>
              </a:rPr>
              <a:t>moyens  </a:t>
            </a:r>
            <a:r>
              <a:rPr sz="2000" spc="-55" dirty="0">
                <a:latin typeface="Arial"/>
                <a:cs typeface="Arial"/>
              </a:rPr>
              <a:t>distincts </a:t>
            </a:r>
            <a:r>
              <a:rPr sz="2000" spc="-155" dirty="0">
                <a:latin typeface="Arial"/>
                <a:cs typeface="Arial"/>
              </a:rPr>
              <a:t>de </a:t>
            </a:r>
            <a:r>
              <a:rPr sz="2000" spc="-85" dirty="0">
                <a:latin typeface="Arial"/>
                <a:cs typeface="Arial"/>
              </a:rPr>
              <a:t>représenter </a:t>
            </a:r>
            <a:r>
              <a:rPr sz="2000" spc="-40" dirty="0">
                <a:latin typeface="Arial"/>
                <a:cs typeface="Arial"/>
              </a:rPr>
              <a:t>la </a:t>
            </a:r>
            <a:r>
              <a:rPr sz="2000" spc="-155" dirty="0">
                <a:latin typeface="Arial"/>
                <a:cs typeface="Arial"/>
              </a:rPr>
              <a:t>même chose </a:t>
            </a:r>
            <a:r>
              <a:rPr sz="2000" spc="-150" dirty="0">
                <a:latin typeface="Arial"/>
                <a:cs typeface="Arial"/>
              </a:rPr>
              <a:t>: </a:t>
            </a:r>
            <a:r>
              <a:rPr sz="2000" spc="-40" dirty="0">
                <a:latin typeface="Arial"/>
                <a:cs typeface="Arial"/>
              </a:rPr>
              <a:t>la partie </a:t>
            </a:r>
            <a:r>
              <a:rPr sz="2000" spc="-140" dirty="0">
                <a:latin typeface="Arial"/>
                <a:cs typeface="Arial"/>
              </a:rPr>
              <a:t>réseau </a:t>
            </a:r>
            <a:r>
              <a:rPr sz="2000" spc="-85" dirty="0">
                <a:latin typeface="Arial"/>
                <a:cs typeface="Arial"/>
              </a:rPr>
              <a:t>d'une  </a:t>
            </a:r>
            <a:r>
              <a:rPr sz="2000" spc="-165" dirty="0">
                <a:latin typeface="Arial"/>
                <a:cs typeface="Arial"/>
              </a:rPr>
              <a:t>adresse.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620011" y="3047999"/>
            <a:ext cx="6333744" cy="26151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15236" y="331914"/>
            <a:ext cx="531241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u="none" spc="-20" dirty="0"/>
              <a:t>Masque </a:t>
            </a:r>
            <a:r>
              <a:rPr u="none" spc="-25" dirty="0"/>
              <a:t>de </a:t>
            </a:r>
            <a:r>
              <a:rPr u="none" spc="15" dirty="0"/>
              <a:t>sous</a:t>
            </a:r>
            <a:r>
              <a:rPr u="none" spc="-695" dirty="0"/>
              <a:t> </a:t>
            </a:r>
            <a:r>
              <a:rPr u="none" spc="-90" dirty="0"/>
              <a:t>réseau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148619" y="1482280"/>
            <a:ext cx="7539990" cy="13068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marR="5715" indent="-287020">
              <a:lnSpc>
                <a:spcPct val="100000"/>
              </a:lnSpc>
              <a:spcBef>
                <a:spcPts val="105"/>
              </a:spcBef>
              <a:buChar char="•"/>
              <a:tabLst>
                <a:tab pos="299085" algn="l"/>
                <a:tab pos="299720" algn="l"/>
              </a:tabLst>
            </a:pPr>
            <a:r>
              <a:rPr sz="2000" spc="-114" dirty="0">
                <a:latin typeface="Arial"/>
                <a:cs typeface="Arial"/>
              </a:rPr>
              <a:t>Lorsque </a:t>
            </a:r>
            <a:r>
              <a:rPr sz="2000" spc="-45" dirty="0">
                <a:latin typeface="Arial"/>
                <a:cs typeface="Arial"/>
              </a:rPr>
              <a:t>l'opération </a:t>
            </a:r>
            <a:r>
              <a:rPr sz="2000" spc="-80" dirty="0">
                <a:latin typeface="Arial"/>
                <a:cs typeface="Arial"/>
              </a:rPr>
              <a:t>AND </a:t>
            </a:r>
            <a:r>
              <a:rPr sz="2000" spc="-160" dirty="0">
                <a:latin typeface="Arial"/>
                <a:cs typeface="Arial"/>
              </a:rPr>
              <a:t>est </a:t>
            </a:r>
            <a:r>
              <a:rPr sz="2000" spc="-75" dirty="0">
                <a:latin typeface="Arial"/>
                <a:cs typeface="Arial"/>
              </a:rPr>
              <a:t>appliquée </a:t>
            </a:r>
            <a:r>
              <a:rPr sz="2000" spc="-70" dirty="0">
                <a:latin typeface="Arial"/>
                <a:cs typeface="Arial"/>
              </a:rPr>
              <a:t>entre </a:t>
            </a:r>
            <a:r>
              <a:rPr sz="2000" spc="-130" dirty="0">
                <a:latin typeface="Arial"/>
                <a:cs typeface="Arial"/>
              </a:rPr>
              <a:t>l'adresse </a:t>
            </a:r>
            <a:r>
              <a:rPr sz="2000" spc="-105" dirty="0">
                <a:latin typeface="Arial"/>
                <a:cs typeface="Arial"/>
              </a:rPr>
              <a:t>et </a:t>
            </a:r>
            <a:r>
              <a:rPr sz="2000" spc="-80" dirty="0">
                <a:latin typeface="Arial"/>
                <a:cs typeface="Arial"/>
              </a:rPr>
              <a:t>le </a:t>
            </a:r>
            <a:r>
              <a:rPr sz="2000" spc="-140" dirty="0">
                <a:latin typeface="Arial"/>
                <a:cs typeface="Arial"/>
              </a:rPr>
              <a:t>masque </a:t>
            </a:r>
            <a:r>
              <a:rPr sz="2000" spc="-155" dirty="0">
                <a:latin typeface="Arial"/>
                <a:cs typeface="Arial"/>
              </a:rPr>
              <a:t>de  </a:t>
            </a:r>
            <a:r>
              <a:rPr sz="2000" spc="-120" dirty="0">
                <a:latin typeface="Arial"/>
                <a:cs typeface="Arial"/>
              </a:rPr>
              <a:t>sous-réseau, </a:t>
            </a:r>
            <a:r>
              <a:rPr sz="2000" spc="-70" dirty="0">
                <a:latin typeface="Arial"/>
                <a:cs typeface="Arial"/>
              </a:rPr>
              <a:t>le </a:t>
            </a:r>
            <a:r>
              <a:rPr sz="2000" spc="-55" dirty="0">
                <a:latin typeface="Arial"/>
                <a:cs typeface="Arial"/>
              </a:rPr>
              <a:t>résultat </a:t>
            </a:r>
            <a:r>
              <a:rPr sz="2000" spc="-75" dirty="0">
                <a:latin typeface="Arial"/>
                <a:cs typeface="Arial"/>
              </a:rPr>
              <a:t>obtenu </a:t>
            </a:r>
            <a:r>
              <a:rPr sz="2000" spc="-160" dirty="0">
                <a:latin typeface="Arial"/>
                <a:cs typeface="Arial"/>
              </a:rPr>
              <a:t>est </a:t>
            </a:r>
            <a:r>
              <a:rPr sz="2000" spc="-125" dirty="0">
                <a:latin typeface="Arial"/>
                <a:cs typeface="Arial"/>
              </a:rPr>
              <a:t>l'adresse</a:t>
            </a:r>
            <a:r>
              <a:rPr sz="2000" spc="-55" dirty="0">
                <a:latin typeface="Arial"/>
                <a:cs typeface="Arial"/>
              </a:rPr>
              <a:t> </a:t>
            </a:r>
            <a:r>
              <a:rPr sz="2000" spc="-140" dirty="0">
                <a:latin typeface="Arial"/>
                <a:cs typeface="Arial"/>
              </a:rPr>
              <a:t>réseau.</a:t>
            </a:r>
            <a:endParaRPr sz="2000">
              <a:latin typeface="Arial"/>
              <a:cs typeface="Arial"/>
            </a:endParaRPr>
          </a:p>
          <a:p>
            <a:pPr marL="299085" marR="5080" indent="-287020">
              <a:lnSpc>
                <a:spcPct val="100000"/>
              </a:lnSpc>
              <a:spcBef>
                <a:spcPts val="480"/>
              </a:spcBef>
              <a:buChar char="•"/>
              <a:tabLst>
                <a:tab pos="299085" algn="l"/>
                <a:tab pos="299720" algn="l"/>
              </a:tabLst>
            </a:pPr>
            <a:r>
              <a:rPr sz="2000" spc="-125" dirty="0">
                <a:latin typeface="Arial"/>
                <a:cs typeface="Arial"/>
              </a:rPr>
              <a:t>Exemple: </a:t>
            </a:r>
            <a:r>
              <a:rPr sz="2000" spc="-40" dirty="0">
                <a:latin typeface="Arial"/>
                <a:cs typeface="Arial"/>
              </a:rPr>
              <a:t>application </a:t>
            </a:r>
            <a:r>
              <a:rPr sz="2000" spc="-45" dirty="0">
                <a:latin typeface="Arial"/>
                <a:cs typeface="Arial"/>
              </a:rPr>
              <a:t>du </a:t>
            </a:r>
            <a:r>
              <a:rPr sz="2000" spc="-145" dirty="0">
                <a:latin typeface="Arial"/>
                <a:cs typeface="Arial"/>
              </a:rPr>
              <a:t>masque </a:t>
            </a:r>
            <a:r>
              <a:rPr sz="2000" spc="-155" dirty="0">
                <a:latin typeface="Arial"/>
                <a:cs typeface="Arial"/>
              </a:rPr>
              <a:t>de </a:t>
            </a:r>
            <a:r>
              <a:rPr sz="2000" spc="-125" dirty="0">
                <a:latin typeface="Arial"/>
                <a:cs typeface="Arial"/>
              </a:rPr>
              <a:t>sous-réseau, </a:t>
            </a:r>
            <a:r>
              <a:rPr sz="2000" spc="-50" dirty="0">
                <a:latin typeface="Arial"/>
                <a:cs typeface="Arial"/>
              </a:rPr>
              <a:t>sur </a:t>
            </a:r>
            <a:r>
              <a:rPr sz="2000" spc="-15" dirty="0">
                <a:latin typeface="Arial"/>
                <a:cs typeface="Arial"/>
              </a:rPr>
              <a:t>un </a:t>
            </a:r>
            <a:r>
              <a:rPr sz="2000" spc="-45" dirty="0">
                <a:latin typeface="Arial"/>
                <a:cs typeface="Arial"/>
              </a:rPr>
              <a:t>périphérique  </a:t>
            </a:r>
            <a:r>
              <a:rPr sz="2000" spc="-85" dirty="0">
                <a:latin typeface="Arial"/>
                <a:cs typeface="Arial"/>
              </a:rPr>
              <a:t>ayant </a:t>
            </a:r>
            <a:r>
              <a:rPr sz="2000" spc="-114" dirty="0">
                <a:latin typeface="Arial"/>
                <a:cs typeface="Arial"/>
              </a:rPr>
              <a:t>l’adresse</a:t>
            </a:r>
            <a:r>
              <a:rPr sz="2000" spc="-100" dirty="0">
                <a:latin typeface="Arial"/>
                <a:cs typeface="Arial"/>
              </a:rPr>
              <a:t> </a:t>
            </a:r>
            <a:r>
              <a:rPr sz="2000" b="1" spc="45" dirty="0">
                <a:latin typeface="Times New Roman"/>
                <a:cs typeface="Times New Roman"/>
              </a:rPr>
              <a:t>192.0.0.1/16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267711" y="3002279"/>
            <a:ext cx="5832347" cy="35920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33347" y="331914"/>
            <a:ext cx="587629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u="none" spc="-20" dirty="0"/>
              <a:t>Création </a:t>
            </a:r>
            <a:r>
              <a:rPr u="none" spc="-25" dirty="0"/>
              <a:t>de</a:t>
            </a:r>
            <a:r>
              <a:rPr u="none" spc="-459" dirty="0"/>
              <a:t> </a:t>
            </a:r>
            <a:r>
              <a:rPr u="none" spc="-45" dirty="0"/>
              <a:t>sous-réseaux</a:t>
            </a:r>
          </a:p>
        </p:txBody>
      </p:sp>
      <p:sp>
        <p:nvSpPr>
          <p:cNvPr id="3" name="object 3"/>
          <p:cNvSpPr/>
          <p:nvPr/>
        </p:nvSpPr>
        <p:spPr>
          <a:xfrm>
            <a:off x="457200" y="1453895"/>
            <a:ext cx="8452104" cy="427177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33347" y="331914"/>
            <a:ext cx="587629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u="none" spc="-20" dirty="0"/>
              <a:t>Création </a:t>
            </a:r>
            <a:r>
              <a:rPr u="none" spc="-25" dirty="0"/>
              <a:t>de</a:t>
            </a:r>
            <a:r>
              <a:rPr u="none" spc="-459" dirty="0"/>
              <a:t> </a:t>
            </a:r>
            <a:r>
              <a:rPr u="none" spc="-45" dirty="0"/>
              <a:t>sous-réseaux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990600" marR="5080" indent="-287020">
              <a:lnSpc>
                <a:spcPct val="100000"/>
              </a:lnSpc>
              <a:spcBef>
                <a:spcPts val="105"/>
              </a:spcBef>
              <a:buChar char="•"/>
              <a:tabLst>
                <a:tab pos="991235" algn="l"/>
                <a:tab pos="991869" algn="l"/>
              </a:tabLst>
            </a:pPr>
            <a:r>
              <a:rPr spc="-100" dirty="0"/>
              <a:t>Pour </a:t>
            </a:r>
            <a:r>
              <a:rPr spc="-70" dirty="0"/>
              <a:t>créer </a:t>
            </a:r>
            <a:r>
              <a:rPr spc="-200" dirty="0"/>
              <a:t>des </a:t>
            </a:r>
            <a:r>
              <a:rPr spc="-105" dirty="0"/>
              <a:t>sous-réseaux et </a:t>
            </a:r>
            <a:r>
              <a:rPr spc="-15" dirty="0"/>
              <a:t>attribuer </a:t>
            </a:r>
            <a:r>
              <a:rPr spc="-195" dirty="0"/>
              <a:t>des </a:t>
            </a:r>
            <a:r>
              <a:rPr spc="-185" dirty="0"/>
              <a:t>adresses </a:t>
            </a:r>
            <a:r>
              <a:rPr spc="-165" dirty="0"/>
              <a:t>IP </a:t>
            </a:r>
            <a:r>
              <a:rPr spc="-175" dirty="0"/>
              <a:t>à </a:t>
            </a:r>
            <a:r>
              <a:rPr spc="-95" dirty="0"/>
              <a:t>tous </a:t>
            </a:r>
            <a:r>
              <a:rPr spc="-145" dirty="0"/>
              <a:t>les  </a:t>
            </a:r>
            <a:r>
              <a:rPr spc="-60" dirty="0"/>
              <a:t>périphériques </a:t>
            </a:r>
            <a:r>
              <a:rPr spc="-80" dirty="0"/>
              <a:t>d'une </a:t>
            </a:r>
            <a:r>
              <a:rPr spc="-65" dirty="0"/>
              <a:t>entreprise </a:t>
            </a:r>
            <a:r>
              <a:rPr spc="-120" dirty="0"/>
              <a:t>donnée, </a:t>
            </a:r>
            <a:r>
              <a:rPr spc="95" dirty="0"/>
              <a:t>il </a:t>
            </a:r>
            <a:r>
              <a:rPr spc="-25" dirty="0"/>
              <a:t>faut </a:t>
            </a:r>
            <a:r>
              <a:rPr spc="-60" dirty="0"/>
              <a:t>suivre</a:t>
            </a:r>
            <a:r>
              <a:rPr spc="-275" dirty="0"/>
              <a:t> </a:t>
            </a:r>
            <a:r>
              <a:rPr spc="-204" dirty="0"/>
              <a:t>ces </a:t>
            </a:r>
            <a:r>
              <a:rPr spc="-160" dirty="0"/>
              <a:t>étapes:</a:t>
            </a:r>
          </a:p>
          <a:p>
            <a:pPr marL="1390015" lvl="1" indent="-229870">
              <a:lnSpc>
                <a:spcPct val="100000"/>
              </a:lnSpc>
              <a:spcBef>
                <a:spcPts val="434"/>
              </a:spcBef>
              <a:buFont typeface="Courier New"/>
              <a:buChar char="o"/>
              <a:tabLst>
                <a:tab pos="1391285" algn="l"/>
              </a:tabLst>
            </a:pPr>
            <a:r>
              <a:rPr sz="1600" spc="-60" dirty="0">
                <a:latin typeface="Arial"/>
                <a:cs typeface="Arial"/>
              </a:rPr>
              <a:t>Déterminez le nombre </a:t>
            </a:r>
            <a:r>
              <a:rPr sz="1600" spc="-30" dirty="0">
                <a:latin typeface="Arial"/>
                <a:cs typeface="Arial"/>
              </a:rPr>
              <a:t>total</a:t>
            </a:r>
            <a:r>
              <a:rPr sz="1600" dirty="0">
                <a:latin typeface="Arial"/>
                <a:cs typeface="Arial"/>
              </a:rPr>
              <a:t> </a:t>
            </a:r>
            <a:r>
              <a:rPr sz="1600" spc="-95" dirty="0">
                <a:latin typeface="Arial"/>
                <a:cs typeface="Arial"/>
              </a:rPr>
              <a:t>d'hôtes,</a:t>
            </a:r>
            <a:endParaRPr sz="1600">
              <a:latin typeface="Arial"/>
              <a:cs typeface="Arial"/>
            </a:endParaRPr>
          </a:p>
          <a:p>
            <a:pPr marL="1390015" lvl="1" indent="-229870">
              <a:lnSpc>
                <a:spcPct val="100000"/>
              </a:lnSpc>
              <a:spcBef>
                <a:spcPts val="380"/>
              </a:spcBef>
              <a:buFont typeface="Courier New"/>
              <a:buChar char="o"/>
              <a:tabLst>
                <a:tab pos="1391285" algn="l"/>
              </a:tabLst>
            </a:pPr>
            <a:r>
              <a:rPr sz="1600" spc="-60" dirty="0">
                <a:latin typeface="Arial"/>
                <a:cs typeface="Arial"/>
              </a:rPr>
              <a:t>Déterminez le nombre </a:t>
            </a:r>
            <a:r>
              <a:rPr sz="1600" spc="-90" dirty="0">
                <a:latin typeface="Arial"/>
                <a:cs typeface="Arial"/>
              </a:rPr>
              <a:t>et </a:t>
            </a:r>
            <a:r>
              <a:rPr sz="1600" spc="-35" dirty="0">
                <a:latin typeface="Arial"/>
                <a:cs typeface="Arial"/>
              </a:rPr>
              <a:t>la </a:t>
            </a:r>
            <a:r>
              <a:rPr sz="1600" spc="-15" dirty="0">
                <a:latin typeface="Arial"/>
                <a:cs typeface="Arial"/>
              </a:rPr>
              <a:t>taille </a:t>
            </a:r>
            <a:r>
              <a:rPr sz="1600" spc="-160" dirty="0">
                <a:latin typeface="Arial"/>
                <a:cs typeface="Arial"/>
              </a:rPr>
              <a:t>des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spc="-100" dirty="0">
                <a:latin typeface="Arial"/>
                <a:cs typeface="Arial"/>
              </a:rPr>
              <a:t>réseaux,</a:t>
            </a:r>
            <a:endParaRPr sz="1600">
              <a:latin typeface="Arial"/>
              <a:cs typeface="Arial"/>
            </a:endParaRPr>
          </a:p>
          <a:p>
            <a:pPr marL="1390015" lvl="1" indent="-229870">
              <a:lnSpc>
                <a:spcPct val="100000"/>
              </a:lnSpc>
              <a:spcBef>
                <a:spcPts val="385"/>
              </a:spcBef>
              <a:buFont typeface="Courier New"/>
              <a:buChar char="o"/>
              <a:tabLst>
                <a:tab pos="1391285" algn="l"/>
              </a:tabLst>
            </a:pPr>
            <a:r>
              <a:rPr sz="1600" dirty="0">
                <a:latin typeface="Arial"/>
                <a:cs typeface="Arial"/>
              </a:rPr>
              <a:t>Attribution</a:t>
            </a:r>
            <a:r>
              <a:rPr sz="1600" spc="-60" dirty="0">
                <a:latin typeface="Arial"/>
                <a:cs typeface="Arial"/>
              </a:rPr>
              <a:t> </a:t>
            </a:r>
            <a:r>
              <a:rPr sz="1600" spc="-125" dirty="0">
                <a:latin typeface="Arial"/>
                <a:cs typeface="Arial"/>
              </a:rPr>
              <a:t>d'adresses,</a:t>
            </a:r>
            <a:endParaRPr sz="1600">
              <a:latin typeface="Arial"/>
              <a:cs typeface="Arial"/>
            </a:endParaRPr>
          </a:p>
          <a:p>
            <a:pPr marL="1390015" marR="7620" lvl="1" indent="-229235">
              <a:lnSpc>
                <a:spcPct val="100000"/>
              </a:lnSpc>
              <a:spcBef>
                <a:spcPts val="385"/>
              </a:spcBef>
              <a:buFont typeface="Courier New"/>
              <a:buChar char="o"/>
              <a:tabLst>
                <a:tab pos="1391285" algn="l"/>
              </a:tabLst>
            </a:pPr>
            <a:r>
              <a:rPr sz="1600" spc="-100" dirty="0">
                <a:latin typeface="Arial"/>
                <a:cs typeface="Arial"/>
              </a:rPr>
              <a:t>en </a:t>
            </a:r>
            <a:r>
              <a:rPr sz="1600" spc="-75" dirty="0">
                <a:latin typeface="Arial"/>
                <a:cs typeface="Arial"/>
              </a:rPr>
              <a:t>commençant </a:t>
            </a:r>
            <a:r>
              <a:rPr sz="1600" spc="-35" dirty="0">
                <a:latin typeface="Arial"/>
                <a:cs typeface="Arial"/>
              </a:rPr>
              <a:t>par </a:t>
            </a:r>
            <a:r>
              <a:rPr sz="1600" spc="-114" dirty="0">
                <a:latin typeface="Arial"/>
                <a:cs typeface="Arial"/>
              </a:rPr>
              <a:t>les </a:t>
            </a:r>
            <a:r>
              <a:rPr sz="1600" spc="-90" dirty="0">
                <a:latin typeface="Arial"/>
                <a:cs typeface="Arial"/>
              </a:rPr>
              <a:t>emplacements </a:t>
            </a:r>
            <a:r>
              <a:rPr sz="1600" dirty="0">
                <a:latin typeface="Arial"/>
                <a:cs typeface="Arial"/>
              </a:rPr>
              <a:t>qui </a:t>
            </a:r>
            <a:r>
              <a:rPr sz="1600" spc="-95" dirty="0">
                <a:latin typeface="Arial"/>
                <a:cs typeface="Arial"/>
              </a:rPr>
              <a:t>nécessitent </a:t>
            </a:r>
            <a:r>
              <a:rPr sz="1600" spc="-55" dirty="0">
                <a:latin typeface="Arial"/>
                <a:cs typeface="Arial"/>
              </a:rPr>
              <a:t>le </a:t>
            </a:r>
            <a:r>
              <a:rPr sz="1600" spc="-50" dirty="0">
                <a:latin typeface="Arial"/>
                <a:cs typeface="Arial"/>
              </a:rPr>
              <a:t>plus </a:t>
            </a:r>
            <a:r>
              <a:rPr sz="1600" spc="-40" dirty="0">
                <a:latin typeface="Arial"/>
                <a:cs typeface="Arial"/>
              </a:rPr>
              <a:t>grand </a:t>
            </a:r>
            <a:r>
              <a:rPr sz="1600" spc="-60" dirty="0">
                <a:latin typeface="Arial"/>
                <a:cs typeface="Arial"/>
              </a:rPr>
              <a:t>nombre  </a:t>
            </a:r>
            <a:r>
              <a:rPr sz="1600" spc="-90" dirty="0">
                <a:latin typeface="Arial"/>
                <a:cs typeface="Arial"/>
              </a:rPr>
              <a:t>d'hôtes et </a:t>
            </a:r>
            <a:r>
              <a:rPr sz="1600" spc="-5" dirty="0">
                <a:latin typeface="Arial"/>
                <a:cs typeface="Arial"/>
              </a:rPr>
              <a:t>finirons </a:t>
            </a:r>
            <a:r>
              <a:rPr sz="1600" spc="-35" dirty="0">
                <a:latin typeface="Arial"/>
                <a:cs typeface="Arial"/>
              </a:rPr>
              <a:t>par </a:t>
            </a:r>
            <a:r>
              <a:rPr sz="1600" spc="-114" dirty="0">
                <a:latin typeface="Arial"/>
                <a:cs typeface="Arial"/>
              </a:rPr>
              <a:t>les </a:t>
            </a:r>
            <a:r>
              <a:rPr sz="1600" spc="-60" dirty="0">
                <a:latin typeface="Arial"/>
                <a:cs typeface="Arial"/>
              </a:rPr>
              <a:t>liaisons </a:t>
            </a:r>
            <a:r>
              <a:rPr sz="1600" spc="-125" dirty="0">
                <a:latin typeface="Arial"/>
                <a:cs typeface="Arial"/>
              </a:rPr>
              <a:t>de </a:t>
            </a:r>
            <a:r>
              <a:rPr sz="1600" spc="-20" dirty="0">
                <a:latin typeface="Arial"/>
                <a:cs typeface="Arial"/>
              </a:rPr>
              <a:t>point </a:t>
            </a:r>
            <a:r>
              <a:rPr sz="1600" spc="-145" dirty="0">
                <a:latin typeface="Arial"/>
                <a:cs typeface="Arial"/>
              </a:rPr>
              <a:t>à</a:t>
            </a:r>
            <a:r>
              <a:rPr sz="1600" spc="135" dirty="0">
                <a:latin typeface="Arial"/>
                <a:cs typeface="Arial"/>
              </a:rPr>
              <a:t> </a:t>
            </a:r>
            <a:r>
              <a:rPr sz="1600" spc="-35" dirty="0">
                <a:latin typeface="Arial"/>
                <a:cs typeface="Arial"/>
              </a:rPr>
              <a:t>point.</a:t>
            </a:r>
            <a:endParaRPr sz="16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3427475"/>
            <a:ext cx="9144000" cy="3426460"/>
          </a:xfrm>
          <a:custGeom>
            <a:avLst/>
            <a:gdLst/>
            <a:ahLst/>
            <a:cxnLst/>
            <a:rect l="l" t="t" r="r" b="b"/>
            <a:pathLst>
              <a:path w="9144000" h="3426459">
                <a:moveTo>
                  <a:pt x="9144000" y="0"/>
                </a:moveTo>
                <a:lnTo>
                  <a:pt x="0" y="0"/>
                </a:lnTo>
                <a:lnTo>
                  <a:pt x="0" y="3425952"/>
                </a:lnTo>
                <a:lnTo>
                  <a:pt x="9144000" y="3425952"/>
                </a:lnTo>
                <a:lnTo>
                  <a:pt x="9144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18751" y="331914"/>
            <a:ext cx="310578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u="none" spc="-75" dirty="0"/>
              <a:t>Adressage</a:t>
            </a:r>
            <a:r>
              <a:rPr u="none" spc="-275" dirty="0"/>
              <a:t> </a:t>
            </a:r>
            <a:r>
              <a:rPr u="none" spc="140" dirty="0"/>
              <a:t>IP</a:t>
            </a:r>
          </a:p>
        </p:txBody>
      </p:sp>
      <p:sp>
        <p:nvSpPr>
          <p:cNvPr id="3" name="object 3"/>
          <p:cNvSpPr/>
          <p:nvPr/>
        </p:nvSpPr>
        <p:spPr>
          <a:xfrm>
            <a:off x="0" y="3427475"/>
            <a:ext cx="9144000" cy="3426460"/>
          </a:xfrm>
          <a:custGeom>
            <a:avLst/>
            <a:gdLst/>
            <a:ahLst/>
            <a:cxnLst/>
            <a:rect l="l" t="t" r="r" b="b"/>
            <a:pathLst>
              <a:path w="9144000" h="3426459">
                <a:moveTo>
                  <a:pt x="9144000" y="0"/>
                </a:moveTo>
                <a:lnTo>
                  <a:pt x="0" y="0"/>
                </a:lnTo>
                <a:lnTo>
                  <a:pt x="0" y="3425952"/>
                </a:lnTo>
                <a:lnTo>
                  <a:pt x="9144000" y="3425952"/>
                </a:lnTo>
                <a:lnTo>
                  <a:pt x="9144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691387" y="1403159"/>
            <a:ext cx="7995284" cy="2440940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675"/>
              </a:spcBef>
              <a:buFont typeface="Wingdings"/>
              <a:buChar char=""/>
              <a:tabLst>
                <a:tab pos="355600" algn="l"/>
              </a:tabLst>
            </a:pPr>
            <a:r>
              <a:rPr sz="2400" b="1" spc="-100" dirty="0">
                <a:solidFill>
                  <a:srgbClr val="376092"/>
                </a:solidFill>
                <a:latin typeface="Times New Roman"/>
                <a:cs typeface="Times New Roman"/>
              </a:rPr>
              <a:t>Anatomie:</a:t>
            </a:r>
            <a:endParaRPr sz="2400">
              <a:latin typeface="Times New Roman"/>
              <a:cs typeface="Times New Roman"/>
            </a:endParaRPr>
          </a:p>
          <a:p>
            <a:pPr marL="756285" marR="5080" lvl="1" indent="-287020" algn="just">
              <a:lnSpc>
                <a:spcPct val="100000"/>
              </a:lnSpc>
              <a:spcBef>
                <a:spcPts val="575"/>
              </a:spcBef>
              <a:buChar char="•"/>
              <a:tabLst>
                <a:tab pos="756920" algn="l"/>
              </a:tabLst>
            </a:pPr>
            <a:r>
              <a:rPr sz="2400" spc="-120" dirty="0">
                <a:latin typeface="Arial"/>
                <a:cs typeface="Arial"/>
              </a:rPr>
              <a:t>Pour </a:t>
            </a:r>
            <a:r>
              <a:rPr sz="2400" spc="-125" dirty="0">
                <a:latin typeface="Arial"/>
                <a:cs typeface="Arial"/>
              </a:rPr>
              <a:t>chaque </a:t>
            </a:r>
            <a:r>
              <a:rPr sz="2400" spc="-200" dirty="0">
                <a:latin typeface="Arial"/>
                <a:cs typeface="Arial"/>
              </a:rPr>
              <a:t>adresse </a:t>
            </a:r>
            <a:r>
              <a:rPr sz="2400" spc="-135" dirty="0">
                <a:latin typeface="Arial"/>
                <a:cs typeface="Arial"/>
              </a:rPr>
              <a:t>IPv4, </a:t>
            </a:r>
            <a:r>
              <a:rPr sz="2400" spc="-110" dirty="0">
                <a:latin typeface="Arial"/>
                <a:cs typeface="Arial"/>
              </a:rPr>
              <a:t>une </a:t>
            </a:r>
            <a:r>
              <a:rPr sz="2400" spc="-50" dirty="0">
                <a:latin typeface="Arial"/>
                <a:cs typeface="Arial"/>
              </a:rPr>
              <a:t>partie </a:t>
            </a:r>
            <a:r>
              <a:rPr sz="2400" spc="-235" dirty="0">
                <a:latin typeface="Arial"/>
                <a:cs typeface="Arial"/>
              </a:rPr>
              <a:t>des </a:t>
            </a:r>
            <a:r>
              <a:rPr sz="2400" spc="-80" dirty="0">
                <a:latin typeface="Arial"/>
                <a:cs typeface="Arial"/>
              </a:rPr>
              <a:t>bits </a:t>
            </a:r>
            <a:r>
              <a:rPr sz="2400" spc="-125" dirty="0">
                <a:latin typeface="Arial"/>
                <a:cs typeface="Arial"/>
              </a:rPr>
              <a:t>représente  </a:t>
            </a:r>
            <a:r>
              <a:rPr sz="2400" spc="-150" dirty="0">
                <a:latin typeface="Arial"/>
                <a:cs typeface="Arial"/>
              </a:rPr>
              <a:t>l'adresse</a:t>
            </a:r>
            <a:r>
              <a:rPr sz="2400" spc="-100" dirty="0">
                <a:latin typeface="Arial"/>
                <a:cs typeface="Arial"/>
              </a:rPr>
              <a:t> </a:t>
            </a:r>
            <a:r>
              <a:rPr sz="2400" spc="-165" dirty="0">
                <a:latin typeface="Arial"/>
                <a:cs typeface="Arial"/>
              </a:rPr>
              <a:t>réseau.</a:t>
            </a:r>
            <a:endParaRPr sz="2400">
              <a:latin typeface="Arial"/>
              <a:cs typeface="Arial"/>
            </a:endParaRPr>
          </a:p>
          <a:p>
            <a:pPr marL="756285" marR="5080" lvl="1" indent="-287020" algn="just">
              <a:lnSpc>
                <a:spcPct val="100200"/>
              </a:lnSpc>
              <a:spcBef>
                <a:spcPts val="570"/>
              </a:spcBef>
              <a:buChar char="•"/>
              <a:tabLst>
                <a:tab pos="756920" algn="l"/>
              </a:tabLst>
            </a:pPr>
            <a:r>
              <a:rPr sz="2400" spc="-85" dirty="0">
                <a:latin typeface="Arial"/>
                <a:cs typeface="Arial"/>
              </a:rPr>
              <a:t>Au </a:t>
            </a:r>
            <a:r>
              <a:rPr sz="2400" spc="-80" dirty="0">
                <a:latin typeface="Arial"/>
                <a:cs typeface="Arial"/>
              </a:rPr>
              <a:t>niveau </a:t>
            </a:r>
            <a:r>
              <a:rPr sz="2400" spc="-185" dirty="0">
                <a:latin typeface="Arial"/>
                <a:cs typeface="Arial"/>
              </a:rPr>
              <a:t>de </a:t>
            </a:r>
            <a:r>
              <a:rPr sz="2400" spc="-50" dirty="0">
                <a:latin typeface="Arial"/>
                <a:cs typeface="Arial"/>
              </a:rPr>
              <a:t>la </a:t>
            </a:r>
            <a:r>
              <a:rPr sz="2400" spc="-120" dirty="0">
                <a:latin typeface="Arial"/>
                <a:cs typeface="Arial"/>
              </a:rPr>
              <a:t>couche </a:t>
            </a:r>
            <a:r>
              <a:rPr sz="2400" spc="-100" dirty="0">
                <a:latin typeface="Arial"/>
                <a:cs typeface="Arial"/>
              </a:rPr>
              <a:t>3, </a:t>
            </a:r>
            <a:r>
              <a:rPr sz="2400" spc="-15" dirty="0">
                <a:latin typeface="Arial"/>
                <a:cs typeface="Arial"/>
              </a:rPr>
              <a:t>un </a:t>
            </a:r>
            <a:r>
              <a:rPr sz="2400" spc="-160" dirty="0">
                <a:latin typeface="Arial"/>
                <a:cs typeface="Arial"/>
              </a:rPr>
              <a:t>réseau </a:t>
            </a:r>
            <a:r>
              <a:rPr sz="2400" spc="-305" dirty="0">
                <a:latin typeface="Arial"/>
                <a:cs typeface="Arial"/>
              </a:rPr>
              <a:t>se </a:t>
            </a:r>
            <a:r>
              <a:rPr sz="2400" spc="-10" dirty="0">
                <a:latin typeface="Arial"/>
                <a:cs typeface="Arial"/>
              </a:rPr>
              <a:t>définit </a:t>
            </a:r>
            <a:r>
              <a:rPr sz="2400" spc="-45" dirty="0">
                <a:latin typeface="Arial"/>
                <a:cs typeface="Arial"/>
              </a:rPr>
              <a:t>par </a:t>
            </a:r>
            <a:r>
              <a:rPr sz="2400" spc="-10" dirty="0">
                <a:latin typeface="Arial"/>
                <a:cs typeface="Arial"/>
              </a:rPr>
              <a:t>un  </a:t>
            </a:r>
            <a:r>
              <a:rPr sz="2400" spc="-90" dirty="0">
                <a:latin typeface="Arial"/>
                <a:cs typeface="Arial"/>
              </a:rPr>
              <a:t>groupe </a:t>
            </a:r>
            <a:r>
              <a:rPr sz="2400" spc="-135" dirty="0">
                <a:latin typeface="Arial"/>
                <a:cs typeface="Arial"/>
              </a:rPr>
              <a:t>d'hôtes </a:t>
            </a:r>
            <a:r>
              <a:rPr sz="2400" dirty="0">
                <a:latin typeface="Arial"/>
                <a:cs typeface="Arial"/>
              </a:rPr>
              <a:t>qui </a:t>
            </a:r>
            <a:r>
              <a:rPr sz="2400" spc="-45" dirty="0">
                <a:latin typeface="Arial"/>
                <a:cs typeface="Arial"/>
              </a:rPr>
              <a:t>ont </a:t>
            </a:r>
            <a:r>
              <a:rPr sz="2400" spc="-50" dirty="0">
                <a:latin typeface="Arial"/>
                <a:cs typeface="Arial"/>
              </a:rPr>
              <a:t>la </a:t>
            </a:r>
            <a:r>
              <a:rPr sz="2400" spc="-185" dirty="0">
                <a:latin typeface="Arial"/>
                <a:cs typeface="Arial"/>
              </a:rPr>
              <a:t>même </a:t>
            </a:r>
            <a:r>
              <a:rPr sz="2400" spc="-45" dirty="0">
                <a:latin typeface="Arial"/>
                <a:cs typeface="Arial"/>
              </a:rPr>
              <a:t>partie </a:t>
            </a:r>
            <a:r>
              <a:rPr sz="2400" spc="-160" dirty="0">
                <a:latin typeface="Arial"/>
                <a:cs typeface="Arial"/>
              </a:rPr>
              <a:t>réseau </a:t>
            </a:r>
            <a:r>
              <a:rPr sz="2400" spc="-110" dirty="0">
                <a:latin typeface="Arial"/>
                <a:cs typeface="Arial"/>
              </a:rPr>
              <a:t>au </a:t>
            </a:r>
            <a:r>
              <a:rPr sz="2400" spc="-80" dirty="0">
                <a:latin typeface="Arial"/>
                <a:cs typeface="Arial"/>
              </a:rPr>
              <a:t>niveau  </a:t>
            </a:r>
            <a:r>
              <a:rPr sz="2400" spc="-185" dirty="0">
                <a:latin typeface="Arial"/>
                <a:cs typeface="Arial"/>
              </a:rPr>
              <a:t>de </a:t>
            </a:r>
            <a:r>
              <a:rPr sz="2400" spc="-75" dirty="0">
                <a:latin typeface="Arial"/>
                <a:cs typeface="Arial"/>
              </a:rPr>
              <a:t>leurs </a:t>
            </a:r>
            <a:r>
              <a:rPr sz="2400" spc="-215" dirty="0">
                <a:latin typeface="Arial"/>
                <a:cs typeface="Arial"/>
              </a:rPr>
              <a:t>adresses </a:t>
            </a:r>
            <a:r>
              <a:rPr sz="2400" spc="-195" dirty="0">
                <a:latin typeface="Arial"/>
                <a:cs typeface="Arial"/>
              </a:rPr>
              <a:t>IP. </a:t>
            </a:r>
            <a:r>
              <a:rPr sz="2400" spc="-210" dirty="0">
                <a:latin typeface="Arial"/>
                <a:cs typeface="Arial"/>
              </a:rPr>
              <a:t>La </a:t>
            </a:r>
            <a:r>
              <a:rPr sz="2400" spc="-50" dirty="0">
                <a:latin typeface="Arial"/>
                <a:cs typeface="Arial"/>
              </a:rPr>
              <a:t>partie </a:t>
            </a:r>
            <a:r>
              <a:rPr sz="2400" dirty="0">
                <a:latin typeface="Arial"/>
                <a:cs typeface="Arial"/>
              </a:rPr>
              <a:t>qui </a:t>
            </a:r>
            <a:r>
              <a:rPr sz="2400" spc="-145" dirty="0">
                <a:latin typeface="Arial"/>
                <a:cs typeface="Arial"/>
              </a:rPr>
              <a:t>reste </a:t>
            </a:r>
            <a:r>
              <a:rPr sz="2400" spc="-195" dirty="0">
                <a:latin typeface="Arial"/>
                <a:cs typeface="Arial"/>
              </a:rPr>
              <a:t>est </a:t>
            </a:r>
            <a:r>
              <a:rPr sz="2400" spc="-50" dirty="0">
                <a:latin typeface="Arial"/>
                <a:cs typeface="Arial"/>
              </a:rPr>
              <a:t>la partie</a:t>
            </a:r>
            <a:r>
              <a:rPr sz="2400" spc="459" dirty="0">
                <a:latin typeface="Arial"/>
                <a:cs typeface="Arial"/>
              </a:rPr>
              <a:t> </a:t>
            </a:r>
            <a:r>
              <a:rPr sz="2400" spc="-125" dirty="0">
                <a:latin typeface="Arial"/>
                <a:cs typeface="Arial"/>
              </a:rPr>
              <a:t>hôte.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840992" y="4142231"/>
            <a:ext cx="5806440" cy="1811020"/>
            <a:chOff x="1840992" y="4142231"/>
            <a:chExt cx="5806440" cy="1811020"/>
          </a:xfrm>
        </p:grpSpPr>
        <p:sp>
          <p:nvSpPr>
            <p:cNvPr id="6" name="object 6"/>
            <p:cNvSpPr/>
            <p:nvPr/>
          </p:nvSpPr>
          <p:spPr>
            <a:xfrm>
              <a:off x="1840992" y="5286755"/>
              <a:ext cx="5806439" cy="66598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924812" y="4142231"/>
              <a:ext cx="5576316" cy="97078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33347" y="331914"/>
            <a:ext cx="587629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u="none" spc="-20" dirty="0"/>
              <a:t>Création </a:t>
            </a:r>
            <a:r>
              <a:rPr u="none" spc="-25" dirty="0"/>
              <a:t>de</a:t>
            </a:r>
            <a:r>
              <a:rPr u="none" spc="-459" dirty="0"/>
              <a:t> </a:t>
            </a:r>
            <a:r>
              <a:rPr u="none" spc="-45" dirty="0"/>
              <a:t>sous-réseaux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91387" y="1382389"/>
            <a:ext cx="7995284" cy="1814830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840"/>
              </a:spcBef>
              <a:buFont typeface="Wingdings"/>
              <a:buChar char=""/>
              <a:tabLst>
                <a:tab pos="355600" algn="l"/>
              </a:tabLst>
            </a:pPr>
            <a:r>
              <a:rPr sz="2400" b="1" spc="-30" dirty="0">
                <a:solidFill>
                  <a:srgbClr val="376092"/>
                </a:solidFill>
                <a:latin typeface="Times New Roman"/>
                <a:cs typeface="Times New Roman"/>
              </a:rPr>
              <a:t>Des </a:t>
            </a:r>
            <a:r>
              <a:rPr sz="2400" b="1" spc="-5" dirty="0">
                <a:solidFill>
                  <a:srgbClr val="376092"/>
                </a:solidFill>
                <a:latin typeface="Times New Roman"/>
                <a:cs typeface="Times New Roman"/>
              </a:rPr>
              <a:t>sous-réseaux </a:t>
            </a:r>
            <a:r>
              <a:rPr sz="2400" b="1" spc="-50" dirty="0">
                <a:solidFill>
                  <a:srgbClr val="376092"/>
                </a:solidFill>
                <a:latin typeface="Times New Roman"/>
                <a:cs typeface="Times New Roman"/>
              </a:rPr>
              <a:t>de </a:t>
            </a:r>
            <a:r>
              <a:rPr sz="2400" b="1" spc="-40" dirty="0">
                <a:solidFill>
                  <a:srgbClr val="376092"/>
                </a:solidFill>
                <a:latin typeface="Times New Roman"/>
                <a:cs typeface="Times New Roman"/>
              </a:rPr>
              <a:t>même</a:t>
            </a:r>
            <a:r>
              <a:rPr sz="2400" b="1" spc="-105" dirty="0">
                <a:solidFill>
                  <a:srgbClr val="376092"/>
                </a:solidFill>
                <a:latin typeface="Times New Roman"/>
                <a:cs typeface="Times New Roman"/>
              </a:rPr>
              <a:t> </a:t>
            </a:r>
            <a:r>
              <a:rPr sz="2400" b="1" spc="-35" dirty="0">
                <a:solidFill>
                  <a:srgbClr val="376092"/>
                </a:solidFill>
                <a:latin typeface="Times New Roman"/>
                <a:cs typeface="Times New Roman"/>
              </a:rPr>
              <a:t>taille</a:t>
            </a:r>
            <a:endParaRPr sz="2400">
              <a:latin typeface="Times New Roman"/>
              <a:cs typeface="Times New Roman"/>
            </a:endParaRPr>
          </a:p>
          <a:p>
            <a:pPr marL="756285" marR="5080" lvl="1" indent="-287020" algn="just">
              <a:lnSpc>
                <a:spcPct val="100000"/>
              </a:lnSpc>
              <a:spcBef>
                <a:spcPts val="484"/>
              </a:spcBef>
              <a:buChar char="•"/>
              <a:tabLst>
                <a:tab pos="756920" algn="l"/>
              </a:tabLst>
            </a:pPr>
            <a:r>
              <a:rPr sz="1600" spc="-145" dirty="0">
                <a:latin typeface="Arial"/>
                <a:cs typeface="Arial"/>
              </a:rPr>
              <a:t>La </a:t>
            </a:r>
            <a:r>
              <a:rPr sz="1600" spc="-55" dirty="0">
                <a:latin typeface="Arial"/>
                <a:cs typeface="Arial"/>
              </a:rPr>
              <a:t>topologie </a:t>
            </a:r>
            <a:r>
              <a:rPr sz="1600" spc="-35" dirty="0">
                <a:latin typeface="Arial"/>
                <a:cs typeface="Arial"/>
              </a:rPr>
              <a:t>du </a:t>
            </a:r>
            <a:r>
              <a:rPr sz="1600" spc="-120" dirty="0">
                <a:latin typeface="Arial"/>
                <a:cs typeface="Arial"/>
              </a:rPr>
              <a:t>schéma </a:t>
            </a:r>
            <a:r>
              <a:rPr sz="1600" spc="-10" dirty="0">
                <a:latin typeface="Arial"/>
                <a:cs typeface="Arial"/>
              </a:rPr>
              <a:t>1 </a:t>
            </a:r>
            <a:r>
              <a:rPr sz="1600" spc="-65" dirty="0">
                <a:latin typeface="Arial"/>
                <a:cs typeface="Arial"/>
              </a:rPr>
              <a:t>démontre </a:t>
            </a:r>
            <a:r>
              <a:rPr sz="1600" spc="-30" dirty="0">
                <a:latin typeface="Arial"/>
                <a:cs typeface="Arial"/>
              </a:rPr>
              <a:t>qu'un </a:t>
            </a:r>
            <a:r>
              <a:rPr sz="1600" spc="-90" dirty="0">
                <a:latin typeface="Arial"/>
                <a:cs typeface="Arial"/>
              </a:rPr>
              <a:t>sous-réseau </a:t>
            </a:r>
            <a:r>
              <a:rPr sz="1600" spc="-145" dirty="0">
                <a:latin typeface="Arial"/>
                <a:cs typeface="Arial"/>
              </a:rPr>
              <a:t>a </a:t>
            </a:r>
            <a:r>
              <a:rPr sz="1600" spc="-90" dirty="0">
                <a:latin typeface="Arial"/>
                <a:cs typeface="Arial"/>
              </a:rPr>
              <a:t>besoin </a:t>
            </a:r>
            <a:r>
              <a:rPr sz="1600" spc="-125" dirty="0">
                <a:latin typeface="Arial"/>
                <a:cs typeface="Arial"/>
              </a:rPr>
              <a:t>de </a:t>
            </a:r>
            <a:r>
              <a:rPr sz="1600" spc="-110" dirty="0">
                <a:latin typeface="Arial"/>
                <a:cs typeface="Arial"/>
              </a:rPr>
              <a:t>sept </a:t>
            </a:r>
            <a:r>
              <a:rPr sz="1600" spc="-85" dirty="0">
                <a:latin typeface="Arial"/>
                <a:cs typeface="Arial"/>
              </a:rPr>
              <a:t>sous-réseaux,  </a:t>
            </a:r>
            <a:r>
              <a:rPr sz="1600" spc="-10" dirty="0">
                <a:latin typeface="Arial"/>
                <a:cs typeface="Arial"/>
              </a:rPr>
              <a:t>un </a:t>
            </a:r>
            <a:r>
              <a:rPr sz="1600" spc="-15" dirty="0">
                <a:latin typeface="Arial"/>
                <a:cs typeface="Arial"/>
              </a:rPr>
              <a:t>pour </a:t>
            </a:r>
            <a:r>
              <a:rPr sz="1600" spc="-55" dirty="0">
                <a:latin typeface="Arial"/>
                <a:cs typeface="Arial"/>
              </a:rPr>
              <a:t>chacun </a:t>
            </a:r>
            <a:r>
              <a:rPr sz="1600" spc="-155" dirty="0">
                <a:latin typeface="Arial"/>
                <a:cs typeface="Arial"/>
              </a:rPr>
              <a:t>des </a:t>
            </a:r>
            <a:r>
              <a:rPr sz="1600" spc="-50" dirty="0">
                <a:latin typeface="Arial"/>
                <a:cs typeface="Arial"/>
              </a:rPr>
              <a:t>quatre </a:t>
            </a:r>
            <a:r>
              <a:rPr sz="1600" spc="-90" dirty="0">
                <a:latin typeface="Arial"/>
                <a:cs typeface="Arial"/>
              </a:rPr>
              <a:t>réseaux </a:t>
            </a:r>
            <a:r>
              <a:rPr sz="1600" spc="-40" dirty="0">
                <a:latin typeface="Arial"/>
                <a:cs typeface="Arial"/>
              </a:rPr>
              <a:t>locaux </a:t>
            </a:r>
            <a:r>
              <a:rPr sz="1600" spc="-90" dirty="0">
                <a:latin typeface="Arial"/>
                <a:cs typeface="Arial"/>
              </a:rPr>
              <a:t>et </a:t>
            </a:r>
            <a:r>
              <a:rPr sz="1600" spc="-10" dirty="0">
                <a:latin typeface="Arial"/>
                <a:cs typeface="Arial"/>
              </a:rPr>
              <a:t>un </a:t>
            </a:r>
            <a:r>
              <a:rPr sz="1600" spc="-50" dirty="0">
                <a:latin typeface="Arial"/>
                <a:cs typeface="Arial"/>
              </a:rPr>
              <a:t>autre </a:t>
            </a:r>
            <a:r>
              <a:rPr sz="1600" spc="-20" dirty="0">
                <a:latin typeface="Arial"/>
                <a:cs typeface="Arial"/>
              </a:rPr>
              <a:t>pour </a:t>
            </a:r>
            <a:r>
              <a:rPr sz="1600" spc="-55" dirty="0">
                <a:latin typeface="Arial"/>
                <a:cs typeface="Arial"/>
              </a:rPr>
              <a:t>chacun </a:t>
            </a:r>
            <a:r>
              <a:rPr sz="1600" spc="-160" dirty="0">
                <a:latin typeface="Arial"/>
                <a:cs typeface="Arial"/>
              </a:rPr>
              <a:t>des </a:t>
            </a:r>
            <a:r>
              <a:rPr sz="1600" spc="-30" dirty="0">
                <a:latin typeface="Arial"/>
                <a:cs typeface="Arial"/>
              </a:rPr>
              <a:t>trois </a:t>
            </a:r>
            <a:r>
              <a:rPr sz="1600" spc="-90" dirty="0">
                <a:latin typeface="Arial"/>
                <a:cs typeface="Arial"/>
              </a:rPr>
              <a:t>réseaux  </a:t>
            </a:r>
            <a:r>
              <a:rPr sz="1600" spc="-100" dirty="0">
                <a:latin typeface="Arial"/>
                <a:cs typeface="Arial"/>
              </a:rPr>
              <a:t>étendus.</a:t>
            </a:r>
            <a:endParaRPr sz="1600">
              <a:latin typeface="Arial"/>
              <a:cs typeface="Arial"/>
            </a:endParaRPr>
          </a:p>
          <a:p>
            <a:pPr marL="756285" marR="5715" lvl="1" indent="-287020" algn="just">
              <a:lnSpc>
                <a:spcPct val="100000"/>
              </a:lnSpc>
              <a:spcBef>
                <a:spcPts val="385"/>
              </a:spcBef>
              <a:buChar char="•"/>
              <a:tabLst>
                <a:tab pos="756920" algn="l"/>
              </a:tabLst>
            </a:pPr>
            <a:r>
              <a:rPr sz="1600" spc="-105" dirty="0">
                <a:latin typeface="Arial"/>
                <a:cs typeface="Arial"/>
              </a:rPr>
              <a:t>Avec </a:t>
            </a:r>
            <a:r>
              <a:rPr sz="1600" spc="-100" dirty="0">
                <a:latin typeface="Arial"/>
                <a:cs typeface="Arial"/>
              </a:rPr>
              <a:t>l'adresse </a:t>
            </a:r>
            <a:r>
              <a:rPr sz="1600" b="1" spc="30" dirty="0">
                <a:latin typeface="Times New Roman"/>
                <a:cs typeface="Times New Roman"/>
              </a:rPr>
              <a:t>192.168.20.0</a:t>
            </a:r>
            <a:r>
              <a:rPr sz="1600" spc="30" dirty="0">
                <a:latin typeface="Arial"/>
                <a:cs typeface="Arial"/>
              </a:rPr>
              <a:t>, </a:t>
            </a:r>
            <a:r>
              <a:rPr sz="1600" spc="-90" dirty="0">
                <a:latin typeface="Arial"/>
                <a:cs typeface="Arial"/>
              </a:rPr>
              <a:t>nous </a:t>
            </a:r>
            <a:r>
              <a:rPr sz="1600" spc="-105" dirty="0">
                <a:latin typeface="Arial"/>
                <a:cs typeface="Arial"/>
              </a:rPr>
              <a:t>devons </a:t>
            </a:r>
            <a:r>
              <a:rPr sz="1600" spc="-30" dirty="0">
                <a:latin typeface="Arial"/>
                <a:cs typeface="Arial"/>
              </a:rPr>
              <a:t>emprunter </a:t>
            </a:r>
            <a:r>
              <a:rPr sz="1600" spc="-10" dirty="0">
                <a:latin typeface="Arial"/>
                <a:cs typeface="Arial"/>
              </a:rPr>
              <a:t>3 </a:t>
            </a:r>
            <a:r>
              <a:rPr sz="1600" spc="-160" dirty="0">
                <a:latin typeface="Arial"/>
                <a:cs typeface="Arial"/>
              </a:rPr>
              <a:t>des </a:t>
            </a:r>
            <a:r>
              <a:rPr sz="1600" spc="-55" dirty="0">
                <a:latin typeface="Arial"/>
                <a:cs typeface="Arial"/>
              </a:rPr>
              <a:t>bits </a:t>
            </a:r>
            <a:r>
              <a:rPr sz="1600" spc="-70" dirty="0">
                <a:latin typeface="Arial"/>
                <a:cs typeface="Arial"/>
              </a:rPr>
              <a:t>d'hôte </a:t>
            </a:r>
            <a:r>
              <a:rPr sz="1600" spc="-35" dirty="0">
                <a:latin typeface="Arial"/>
                <a:cs typeface="Arial"/>
              </a:rPr>
              <a:t>du </a:t>
            </a:r>
            <a:r>
              <a:rPr sz="1600" spc="-25" dirty="0">
                <a:latin typeface="Arial"/>
                <a:cs typeface="Arial"/>
              </a:rPr>
              <a:t>dernier </a:t>
            </a:r>
            <a:r>
              <a:rPr sz="1600" spc="-70" dirty="0">
                <a:latin typeface="Arial"/>
                <a:cs typeface="Arial"/>
              </a:rPr>
              <a:t>octet  </a:t>
            </a:r>
            <a:r>
              <a:rPr sz="1600" spc="-5" dirty="0">
                <a:latin typeface="Arial"/>
                <a:cs typeface="Arial"/>
              </a:rPr>
              <a:t>afin </a:t>
            </a:r>
            <a:r>
              <a:rPr sz="1600" spc="-125" dirty="0">
                <a:latin typeface="Arial"/>
                <a:cs typeface="Arial"/>
              </a:rPr>
              <a:t>de </a:t>
            </a:r>
            <a:r>
              <a:rPr sz="1600" spc="-55" dirty="0">
                <a:latin typeface="Arial"/>
                <a:cs typeface="Arial"/>
              </a:rPr>
              <a:t>créer </a:t>
            </a:r>
            <a:r>
              <a:rPr sz="1600" spc="-110" dirty="0">
                <a:latin typeface="Arial"/>
                <a:cs typeface="Arial"/>
              </a:rPr>
              <a:t>sept </a:t>
            </a:r>
            <a:r>
              <a:rPr sz="1600" spc="-85" dirty="0">
                <a:latin typeface="Arial"/>
                <a:cs typeface="Arial"/>
              </a:rPr>
              <a:t>sous-réseaux </a:t>
            </a:r>
            <a:r>
              <a:rPr sz="1600" spc="-20" dirty="0">
                <a:latin typeface="Arial"/>
                <a:cs typeface="Arial"/>
              </a:rPr>
              <a:t>pour </a:t>
            </a:r>
            <a:r>
              <a:rPr sz="1600" spc="-60" dirty="0">
                <a:latin typeface="Arial"/>
                <a:cs typeface="Arial"/>
              </a:rPr>
              <a:t>le</a:t>
            </a:r>
            <a:r>
              <a:rPr sz="1600" spc="65" dirty="0">
                <a:latin typeface="Arial"/>
                <a:cs typeface="Arial"/>
              </a:rPr>
              <a:t> </a:t>
            </a:r>
            <a:r>
              <a:rPr sz="1600" spc="-95" dirty="0">
                <a:latin typeface="Arial"/>
                <a:cs typeface="Arial"/>
              </a:rPr>
              <a:t>sous-réseau.</a:t>
            </a:r>
            <a:endParaRPr sz="16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58329" y="3801724"/>
            <a:ext cx="8005732" cy="14138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73173" y="331914"/>
            <a:ext cx="559752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u="none" spc="-10" dirty="0"/>
              <a:t>Test</a:t>
            </a:r>
            <a:r>
              <a:rPr u="none" spc="-260" dirty="0"/>
              <a:t> </a:t>
            </a:r>
            <a:r>
              <a:rPr u="none" spc="-25" dirty="0"/>
              <a:t>de</a:t>
            </a:r>
            <a:r>
              <a:rPr u="none" spc="-240" dirty="0"/>
              <a:t> </a:t>
            </a:r>
            <a:r>
              <a:rPr u="none" spc="-75" dirty="0"/>
              <a:t>la</a:t>
            </a:r>
            <a:r>
              <a:rPr u="none" spc="-240" dirty="0"/>
              <a:t> </a:t>
            </a:r>
            <a:r>
              <a:rPr u="none" spc="15" dirty="0"/>
              <a:t>couche</a:t>
            </a:r>
            <a:r>
              <a:rPr u="none" spc="-270" dirty="0"/>
              <a:t> </a:t>
            </a:r>
            <a:r>
              <a:rPr u="none" spc="-90" dirty="0"/>
              <a:t>réseau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864108" y="1987295"/>
            <a:ext cx="7425055" cy="4820285"/>
            <a:chOff x="864108" y="1987295"/>
            <a:chExt cx="7425055" cy="4820285"/>
          </a:xfrm>
        </p:grpSpPr>
        <p:sp>
          <p:nvSpPr>
            <p:cNvPr id="4" name="object 4"/>
            <p:cNvSpPr/>
            <p:nvPr/>
          </p:nvSpPr>
          <p:spPr>
            <a:xfrm>
              <a:off x="4326636" y="1987295"/>
              <a:ext cx="3961955" cy="144017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993141" y="2133599"/>
              <a:ext cx="3330446" cy="129387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326636" y="3427475"/>
              <a:ext cx="3961955" cy="337979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64108" y="3424427"/>
              <a:ext cx="3470148" cy="317754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691387" y="1476311"/>
            <a:ext cx="37572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Wingdings"/>
              <a:buChar char=""/>
              <a:tabLst>
                <a:tab pos="355600" algn="l"/>
              </a:tabLst>
            </a:pPr>
            <a:r>
              <a:rPr sz="2400" b="1" spc="-125" dirty="0">
                <a:solidFill>
                  <a:srgbClr val="376092"/>
                </a:solidFill>
                <a:latin typeface="Times New Roman"/>
                <a:cs typeface="Times New Roman"/>
              </a:rPr>
              <a:t>Test </a:t>
            </a:r>
            <a:r>
              <a:rPr sz="2400" b="1" spc="-50" dirty="0">
                <a:solidFill>
                  <a:srgbClr val="376092"/>
                </a:solidFill>
                <a:latin typeface="Times New Roman"/>
                <a:cs typeface="Times New Roman"/>
              </a:rPr>
              <a:t>de </a:t>
            </a:r>
            <a:r>
              <a:rPr sz="2400" b="1" spc="-45" dirty="0">
                <a:solidFill>
                  <a:srgbClr val="376092"/>
                </a:solidFill>
                <a:latin typeface="Times New Roman"/>
                <a:cs typeface="Times New Roman"/>
              </a:rPr>
              <a:t>la </a:t>
            </a:r>
            <a:r>
              <a:rPr sz="2400" b="1" spc="-25" dirty="0">
                <a:solidFill>
                  <a:srgbClr val="376092"/>
                </a:solidFill>
                <a:latin typeface="Times New Roman"/>
                <a:cs typeface="Times New Roman"/>
              </a:rPr>
              <a:t>pile </a:t>
            </a:r>
            <a:r>
              <a:rPr sz="2400" b="1" spc="-240" dirty="0">
                <a:solidFill>
                  <a:srgbClr val="376092"/>
                </a:solidFill>
                <a:latin typeface="Times New Roman"/>
                <a:cs typeface="Times New Roman"/>
              </a:rPr>
              <a:t>TCP/IP</a:t>
            </a:r>
            <a:r>
              <a:rPr sz="2400" b="1" spc="-25" dirty="0">
                <a:solidFill>
                  <a:srgbClr val="376092"/>
                </a:solidFill>
                <a:latin typeface="Times New Roman"/>
                <a:cs typeface="Times New Roman"/>
              </a:rPr>
              <a:t> </a:t>
            </a:r>
            <a:r>
              <a:rPr sz="2400" b="1" spc="-20" dirty="0">
                <a:solidFill>
                  <a:srgbClr val="376092"/>
                </a:solidFill>
                <a:latin typeface="Times New Roman"/>
                <a:cs typeface="Times New Roman"/>
              </a:rPr>
              <a:t>locale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72056" y="331914"/>
            <a:ext cx="559752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u="none" spc="-10" dirty="0"/>
              <a:t>Test</a:t>
            </a:r>
            <a:r>
              <a:rPr u="none" spc="-260" dirty="0"/>
              <a:t> </a:t>
            </a:r>
            <a:r>
              <a:rPr u="none" spc="-25" dirty="0"/>
              <a:t>de</a:t>
            </a:r>
            <a:r>
              <a:rPr u="none" spc="-240" dirty="0"/>
              <a:t> </a:t>
            </a:r>
            <a:r>
              <a:rPr u="none" spc="-75" dirty="0"/>
              <a:t>la</a:t>
            </a:r>
            <a:r>
              <a:rPr u="none" spc="-240" dirty="0"/>
              <a:t> </a:t>
            </a:r>
            <a:r>
              <a:rPr u="none" spc="15" dirty="0"/>
              <a:t>couche</a:t>
            </a:r>
            <a:r>
              <a:rPr u="none" spc="-270" dirty="0"/>
              <a:t> </a:t>
            </a:r>
            <a:r>
              <a:rPr u="none" spc="-90" dirty="0"/>
              <a:t>réseau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91387" y="1476311"/>
            <a:ext cx="27273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Wingdings"/>
              <a:buChar char=""/>
              <a:tabLst>
                <a:tab pos="355600" algn="l"/>
              </a:tabLst>
            </a:pPr>
            <a:r>
              <a:rPr sz="2400" b="1" spc="-85" dirty="0">
                <a:solidFill>
                  <a:srgbClr val="376092"/>
                </a:solidFill>
                <a:latin typeface="Times New Roman"/>
                <a:cs typeface="Times New Roman"/>
              </a:rPr>
              <a:t>Ping </a:t>
            </a:r>
            <a:r>
              <a:rPr sz="2400" b="1" spc="-75" dirty="0">
                <a:solidFill>
                  <a:srgbClr val="376092"/>
                </a:solidFill>
                <a:latin typeface="Times New Roman"/>
                <a:cs typeface="Times New Roman"/>
              </a:rPr>
              <a:t>à </a:t>
            </a:r>
            <a:r>
              <a:rPr sz="2400" b="1" spc="-45" dirty="0">
                <a:solidFill>
                  <a:srgbClr val="376092"/>
                </a:solidFill>
                <a:latin typeface="Times New Roman"/>
                <a:cs typeface="Times New Roman"/>
              </a:rPr>
              <a:t>la</a:t>
            </a:r>
            <a:r>
              <a:rPr sz="2400" b="1" spc="25" dirty="0">
                <a:solidFill>
                  <a:srgbClr val="376092"/>
                </a:solidFill>
                <a:latin typeface="Times New Roman"/>
                <a:cs typeface="Times New Roman"/>
              </a:rPr>
              <a:t> </a:t>
            </a:r>
            <a:r>
              <a:rPr sz="2400" b="1" spc="-45" dirty="0">
                <a:solidFill>
                  <a:srgbClr val="376092"/>
                </a:solidFill>
                <a:latin typeface="Times New Roman"/>
                <a:cs typeface="Times New Roman"/>
              </a:rPr>
              <a:t>passerelle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65048" y="2060447"/>
            <a:ext cx="7615428" cy="45079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72056" y="331914"/>
            <a:ext cx="559752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u="none" spc="-10" dirty="0"/>
              <a:t>Test</a:t>
            </a:r>
            <a:r>
              <a:rPr u="none" spc="-260" dirty="0"/>
              <a:t> </a:t>
            </a:r>
            <a:r>
              <a:rPr u="none" spc="-25" dirty="0"/>
              <a:t>de</a:t>
            </a:r>
            <a:r>
              <a:rPr u="none" spc="-240" dirty="0"/>
              <a:t> </a:t>
            </a:r>
            <a:r>
              <a:rPr u="none" spc="-75" dirty="0"/>
              <a:t>la</a:t>
            </a:r>
            <a:r>
              <a:rPr u="none" spc="-240" dirty="0"/>
              <a:t> </a:t>
            </a:r>
            <a:r>
              <a:rPr u="none" spc="15" dirty="0"/>
              <a:t>couche</a:t>
            </a:r>
            <a:r>
              <a:rPr u="none" spc="-270" dirty="0"/>
              <a:t> </a:t>
            </a:r>
            <a:r>
              <a:rPr u="none" spc="-90" dirty="0"/>
              <a:t>réseau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91387" y="1476311"/>
            <a:ext cx="30816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Wingdings"/>
              <a:buChar char=""/>
              <a:tabLst>
                <a:tab pos="355600" algn="l"/>
              </a:tabLst>
            </a:pPr>
            <a:r>
              <a:rPr sz="2400" b="1" spc="-85" dirty="0">
                <a:solidFill>
                  <a:srgbClr val="376092"/>
                </a:solidFill>
                <a:latin typeface="Times New Roman"/>
                <a:cs typeface="Times New Roman"/>
              </a:rPr>
              <a:t>Ping </a:t>
            </a:r>
            <a:r>
              <a:rPr sz="2400" b="1" spc="-75" dirty="0">
                <a:solidFill>
                  <a:srgbClr val="376092"/>
                </a:solidFill>
                <a:latin typeface="Times New Roman"/>
                <a:cs typeface="Times New Roman"/>
              </a:rPr>
              <a:t>à </a:t>
            </a:r>
            <a:r>
              <a:rPr sz="2400" b="1" spc="-10" dirty="0">
                <a:solidFill>
                  <a:srgbClr val="376092"/>
                </a:solidFill>
                <a:latin typeface="Times New Roman"/>
                <a:cs typeface="Times New Roman"/>
              </a:rPr>
              <a:t>un </a:t>
            </a:r>
            <a:r>
              <a:rPr sz="2400" b="1" spc="-35" dirty="0">
                <a:solidFill>
                  <a:srgbClr val="376092"/>
                </a:solidFill>
                <a:latin typeface="Times New Roman"/>
                <a:cs typeface="Times New Roman"/>
              </a:rPr>
              <a:t>hôte</a:t>
            </a:r>
            <a:r>
              <a:rPr sz="2400" b="1" spc="-15" dirty="0">
                <a:solidFill>
                  <a:srgbClr val="376092"/>
                </a:solidFill>
                <a:latin typeface="Times New Roman"/>
                <a:cs typeface="Times New Roman"/>
              </a:rPr>
              <a:t> </a:t>
            </a:r>
            <a:r>
              <a:rPr sz="2400" b="1" spc="-60" dirty="0">
                <a:solidFill>
                  <a:srgbClr val="376092"/>
                </a:solidFill>
                <a:latin typeface="Times New Roman"/>
                <a:cs typeface="Times New Roman"/>
              </a:rPr>
              <a:t>distant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67868" y="2141219"/>
            <a:ext cx="8392667" cy="344728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72056" y="331914"/>
            <a:ext cx="559752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u="none" spc="-10" dirty="0"/>
              <a:t>Test</a:t>
            </a:r>
            <a:r>
              <a:rPr u="none" spc="-260" dirty="0"/>
              <a:t> </a:t>
            </a:r>
            <a:r>
              <a:rPr u="none" spc="-25" dirty="0"/>
              <a:t>de</a:t>
            </a:r>
            <a:r>
              <a:rPr u="none" spc="-240" dirty="0"/>
              <a:t> </a:t>
            </a:r>
            <a:r>
              <a:rPr u="none" spc="-75" dirty="0"/>
              <a:t>la</a:t>
            </a:r>
            <a:r>
              <a:rPr u="none" spc="-240" dirty="0"/>
              <a:t> </a:t>
            </a:r>
            <a:r>
              <a:rPr u="none" spc="15" dirty="0"/>
              <a:t>couche</a:t>
            </a:r>
            <a:r>
              <a:rPr u="none" spc="-270" dirty="0"/>
              <a:t> </a:t>
            </a:r>
            <a:r>
              <a:rPr u="none" spc="-90" dirty="0"/>
              <a:t>réseau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91268" y="1396050"/>
            <a:ext cx="7996555" cy="1453515"/>
          </a:xfrm>
          <a:prstGeom prst="rect">
            <a:avLst/>
          </a:prstGeom>
        </p:spPr>
        <p:txBody>
          <a:bodyPr vert="horz" wrap="square" lIns="0" tIns="92710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730"/>
              </a:spcBef>
              <a:buFont typeface="Wingdings"/>
              <a:buChar char=""/>
              <a:tabLst>
                <a:tab pos="356235" algn="l"/>
              </a:tabLst>
            </a:pPr>
            <a:r>
              <a:rPr sz="2400" b="1" spc="-80" dirty="0">
                <a:solidFill>
                  <a:srgbClr val="376092"/>
                </a:solidFill>
                <a:latin typeface="Times New Roman"/>
                <a:cs typeface="Times New Roman"/>
              </a:rPr>
              <a:t>Commande</a:t>
            </a:r>
            <a:r>
              <a:rPr sz="2400" b="1" spc="-70" dirty="0">
                <a:solidFill>
                  <a:srgbClr val="376092"/>
                </a:solidFill>
                <a:latin typeface="Times New Roman"/>
                <a:cs typeface="Times New Roman"/>
              </a:rPr>
              <a:t> tracert</a:t>
            </a:r>
            <a:endParaRPr sz="2400">
              <a:latin typeface="Times New Roman"/>
              <a:cs typeface="Times New Roman"/>
            </a:endParaRPr>
          </a:p>
          <a:p>
            <a:pPr marL="355600" marR="5080" indent="-343535" algn="just">
              <a:lnSpc>
                <a:spcPct val="100000"/>
              </a:lnSpc>
              <a:spcBef>
                <a:spcPts val="530"/>
              </a:spcBef>
              <a:buFont typeface="Wingdings"/>
              <a:buChar char=""/>
              <a:tabLst>
                <a:tab pos="356235" algn="l"/>
              </a:tabLst>
            </a:pPr>
            <a:r>
              <a:rPr sz="2000" spc="-125" dirty="0">
                <a:latin typeface="Arial"/>
                <a:cs typeface="Arial"/>
              </a:rPr>
              <a:t>Cette </a:t>
            </a:r>
            <a:r>
              <a:rPr sz="2000" spc="-114" dirty="0">
                <a:latin typeface="Arial"/>
                <a:cs typeface="Arial"/>
              </a:rPr>
              <a:t>commande </a:t>
            </a:r>
            <a:r>
              <a:rPr sz="2000" b="1" spc="-50" dirty="0">
                <a:latin typeface="Times New Roman"/>
                <a:cs typeface="Times New Roman"/>
              </a:rPr>
              <a:t>traceroute </a:t>
            </a:r>
            <a:r>
              <a:rPr sz="2000" spc="-160" dirty="0">
                <a:latin typeface="Arial"/>
                <a:cs typeface="Arial"/>
              </a:rPr>
              <a:t>est </a:t>
            </a:r>
            <a:r>
              <a:rPr sz="2000" spc="-10" dirty="0">
                <a:latin typeface="Arial"/>
                <a:cs typeface="Arial"/>
              </a:rPr>
              <a:t>un </a:t>
            </a:r>
            <a:r>
              <a:rPr sz="2000" spc="10" dirty="0">
                <a:latin typeface="Arial"/>
                <a:cs typeface="Arial"/>
              </a:rPr>
              <a:t>utilitaire </a:t>
            </a:r>
            <a:r>
              <a:rPr sz="2000" spc="5" dirty="0">
                <a:latin typeface="Arial"/>
                <a:cs typeface="Arial"/>
              </a:rPr>
              <a:t>qui </a:t>
            </a:r>
            <a:r>
              <a:rPr sz="2000" spc="-80" dirty="0">
                <a:latin typeface="Arial"/>
                <a:cs typeface="Arial"/>
              </a:rPr>
              <a:t>permet </a:t>
            </a:r>
            <a:r>
              <a:rPr sz="2000" spc="-20" dirty="0">
                <a:latin typeface="Arial"/>
                <a:cs typeface="Arial"/>
              </a:rPr>
              <a:t>d'identifier </a:t>
            </a:r>
            <a:r>
              <a:rPr sz="2000" spc="-80" dirty="0">
                <a:latin typeface="Arial"/>
                <a:cs typeface="Arial"/>
              </a:rPr>
              <a:t>le  </a:t>
            </a:r>
            <a:r>
              <a:rPr sz="2000" spc="-55" dirty="0">
                <a:latin typeface="Arial"/>
                <a:cs typeface="Arial"/>
              </a:rPr>
              <a:t>chemin </a:t>
            </a:r>
            <a:r>
              <a:rPr sz="2000" spc="-65" dirty="0">
                <a:latin typeface="Arial"/>
                <a:cs typeface="Arial"/>
              </a:rPr>
              <a:t>entre </a:t>
            </a:r>
            <a:r>
              <a:rPr sz="2000" spc="-195" dirty="0">
                <a:latin typeface="Arial"/>
                <a:cs typeface="Arial"/>
              </a:rPr>
              <a:t>des </a:t>
            </a:r>
            <a:r>
              <a:rPr sz="2000" spc="-135" dirty="0">
                <a:latin typeface="Arial"/>
                <a:cs typeface="Arial"/>
              </a:rPr>
              <a:t>hôtes. </a:t>
            </a:r>
            <a:r>
              <a:rPr sz="2000" spc="-125" dirty="0">
                <a:latin typeface="Arial"/>
                <a:cs typeface="Arial"/>
              </a:rPr>
              <a:t>L'analyse </a:t>
            </a:r>
            <a:r>
              <a:rPr sz="2000" spc="-40" dirty="0">
                <a:latin typeface="Arial"/>
                <a:cs typeface="Arial"/>
              </a:rPr>
              <a:t>du </a:t>
            </a:r>
            <a:r>
              <a:rPr sz="2000" spc="-65" dirty="0">
                <a:latin typeface="Arial"/>
                <a:cs typeface="Arial"/>
              </a:rPr>
              <a:t>chemin </a:t>
            </a:r>
            <a:r>
              <a:rPr sz="2000" spc="-120" dirty="0">
                <a:latin typeface="Arial"/>
                <a:cs typeface="Arial"/>
              </a:rPr>
              <a:t>génère </a:t>
            </a:r>
            <a:r>
              <a:rPr sz="2000" spc="-95" dirty="0">
                <a:latin typeface="Arial"/>
                <a:cs typeface="Arial"/>
              </a:rPr>
              <a:t>une </a:t>
            </a:r>
            <a:r>
              <a:rPr sz="2000" spc="-60" dirty="0">
                <a:latin typeface="Arial"/>
                <a:cs typeface="Arial"/>
              </a:rPr>
              <a:t>liste </a:t>
            </a:r>
            <a:r>
              <a:rPr sz="2000" spc="-155" dirty="0">
                <a:latin typeface="Arial"/>
                <a:cs typeface="Arial"/>
              </a:rPr>
              <a:t>de </a:t>
            </a:r>
            <a:r>
              <a:rPr sz="2000" spc="-145" dirty="0">
                <a:latin typeface="Arial"/>
                <a:cs typeface="Arial"/>
              </a:rPr>
              <a:t>sauts </a:t>
            </a:r>
            <a:r>
              <a:rPr sz="2000" dirty="0">
                <a:latin typeface="Arial"/>
                <a:cs typeface="Arial"/>
              </a:rPr>
              <a:t>qui  </a:t>
            </a:r>
            <a:r>
              <a:rPr sz="2000" spc="-40" dirty="0">
                <a:latin typeface="Arial"/>
                <a:cs typeface="Arial"/>
              </a:rPr>
              <a:t>ont </a:t>
            </a:r>
            <a:r>
              <a:rPr sz="2000" spc="-150" dirty="0">
                <a:latin typeface="Arial"/>
                <a:cs typeface="Arial"/>
              </a:rPr>
              <a:t>été </a:t>
            </a:r>
            <a:r>
              <a:rPr sz="2000" spc="-110" dirty="0">
                <a:latin typeface="Arial"/>
                <a:cs typeface="Arial"/>
              </a:rPr>
              <a:t>traversés </a:t>
            </a:r>
            <a:r>
              <a:rPr sz="2000" spc="-50" dirty="0">
                <a:latin typeface="Arial"/>
                <a:cs typeface="Arial"/>
              </a:rPr>
              <a:t>sur </a:t>
            </a:r>
            <a:r>
              <a:rPr sz="2000" spc="-70" dirty="0">
                <a:latin typeface="Arial"/>
                <a:cs typeface="Arial"/>
              </a:rPr>
              <a:t>le</a:t>
            </a:r>
            <a:r>
              <a:rPr sz="2000" spc="-90" dirty="0">
                <a:latin typeface="Arial"/>
                <a:cs typeface="Arial"/>
              </a:rPr>
              <a:t> </a:t>
            </a:r>
            <a:r>
              <a:rPr sz="2000" spc="-45" dirty="0">
                <a:latin typeface="Arial"/>
                <a:cs typeface="Arial"/>
              </a:rPr>
              <a:t>trajet.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691639" y="2852927"/>
            <a:ext cx="6531863" cy="39578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970">
              <a:lnSpc>
                <a:spcPct val="100000"/>
              </a:lnSpc>
              <a:spcBef>
                <a:spcPts val="100"/>
              </a:spcBef>
            </a:pPr>
            <a:r>
              <a:rPr spc="-105" dirty="0"/>
              <a:t>Ex</a:t>
            </a:r>
            <a:r>
              <a:rPr spc="-155" dirty="0"/>
              <a:t>e</a:t>
            </a:r>
            <a:r>
              <a:rPr spc="-180" dirty="0"/>
              <a:t>r</a:t>
            </a:r>
            <a:r>
              <a:rPr spc="5" dirty="0"/>
              <a:t>cice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91268" y="1267472"/>
            <a:ext cx="7996555" cy="636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marR="5080" indent="-343535">
              <a:lnSpc>
                <a:spcPct val="100000"/>
              </a:lnSpc>
              <a:spcBef>
                <a:spcPts val="105"/>
              </a:spcBef>
              <a:buFont typeface="Wingdings"/>
              <a:buChar char=""/>
              <a:tabLst>
                <a:tab pos="356235" algn="l"/>
              </a:tabLst>
            </a:pPr>
            <a:r>
              <a:rPr sz="2000" spc="-110" dirty="0">
                <a:latin typeface="Arial"/>
                <a:cs typeface="Arial"/>
              </a:rPr>
              <a:t>d'après </a:t>
            </a:r>
            <a:r>
              <a:rPr sz="2000" spc="-130" dirty="0">
                <a:latin typeface="Arial"/>
                <a:cs typeface="Arial"/>
              </a:rPr>
              <a:t>l'adresse </a:t>
            </a:r>
            <a:r>
              <a:rPr sz="2000" spc="-165" dirty="0">
                <a:latin typeface="Arial"/>
                <a:cs typeface="Arial"/>
              </a:rPr>
              <a:t>IP </a:t>
            </a:r>
            <a:r>
              <a:rPr sz="2000" spc="-85" dirty="0">
                <a:latin typeface="Arial"/>
                <a:cs typeface="Arial"/>
              </a:rPr>
              <a:t>d'hôte </a:t>
            </a:r>
            <a:r>
              <a:rPr sz="2000" spc="-105" dirty="0">
                <a:latin typeface="Arial"/>
                <a:cs typeface="Arial"/>
              </a:rPr>
              <a:t>et </a:t>
            </a:r>
            <a:r>
              <a:rPr sz="2000" spc="-80" dirty="0">
                <a:latin typeface="Arial"/>
                <a:cs typeface="Arial"/>
              </a:rPr>
              <a:t>le </a:t>
            </a:r>
            <a:r>
              <a:rPr sz="2000" spc="-145" dirty="0">
                <a:latin typeface="Arial"/>
                <a:cs typeface="Arial"/>
              </a:rPr>
              <a:t>masque </a:t>
            </a:r>
            <a:r>
              <a:rPr sz="2000" spc="-155" dirty="0">
                <a:latin typeface="Arial"/>
                <a:cs typeface="Arial"/>
              </a:rPr>
              <a:t>de </a:t>
            </a:r>
            <a:r>
              <a:rPr sz="2000" spc="-114" dirty="0">
                <a:latin typeface="Arial"/>
                <a:cs typeface="Arial"/>
              </a:rPr>
              <a:t>sous-réseau </a:t>
            </a:r>
            <a:r>
              <a:rPr sz="2000" spc="-110" dirty="0">
                <a:latin typeface="Arial"/>
                <a:cs typeface="Arial"/>
              </a:rPr>
              <a:t>donné, </a:t>
            </a:r>
            <a:r>
              <a:rPr sz="2000" spc="-55" dirty="0">
                <a:latin typeface="Arial"/>
                <a:cs typeface="Arial"/>
              </a:rPr>
              <a:t>déterminer  </a:t>
            </a:r>
            <a:r>
              <a:rPr sz="2000" spc="-125" dirty="0">
                <a:latin typeface="Arial"/>
                <a:cs typeface="Arial"/>
              </a:rPr>
              <a:t>l'adresse </a:t>
            </a:r>
            <a:r>
              <a:rPr sz="2000" spc="-135" dirty="0">
                <a:latin typeface="Arial"/>
                <a:cs typeface="Arial"/>
              </a:rPr>
              <a:t>réseau </a:t>
            </a:r>
            <a:r>
              <a:rPr sz="2000" spc="-125" dirty="0">
                <a:latin typeface="Arial"/>
                <a:cs typeface="Arial"/>
              </a:rPr>
              <a:t>en </a:t>
            </a:r>
            <a:r>
              <a:rPr sz="2000" spc="-45" dirty="0">
                <a:latin typeface="Arial"/>
                <a:cs typeface="Arial"/>
              </a:rPr>
              <a:t>notation </a:t>
            </a:r>
            <a:r>
              <a:rPr sz="2000" spc="-30" dirty="0">
                <a:latin typeface="Arial"/>
                <a:cs typeface="Arial"/>
              </a:rPr>
              <a:t>binaire </a:t>
            </a:r>
            <a:r>
              <a:rPr sz="2000" spc="-105" dirty="0">
                <a:latin typeface="Arial"/>
                <a:cs typeface="Arial"/>
              </a:rPr>
              <a:t>et</a:t>
            </a:r>
            <a:r>
              <a:rPr sz="2000" spc="-65" dirty="0">
                <a:latin typeface="Arial"/>
                <a:cs typeface="Arial"/>
              </a:rPr>
              <a:t> </a:t>
            </a:r>
            <a:r>
              <a:rPr sz="2000" spc="-95" dirty="0">
                <a:latin typeface="Arial"/>
                <a:cs typeface="Arial"/>
              </a:rPr>
              <a:t>décimale.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507236" y="1921763"/>
            <a:ext cx="6126479" cy="22174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691268" y="4132465"/>
            <a:ext cx="7994650" cy="6362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3535">
              <a:lnSpc>
                <a:spcPct val="100000"/>
              </a:lnSpc>
              <a:spcBef>
                <a:spcPts val="100"/>
              </a:spcBef>
              <a:buFont typeface="Wingdings"/>
              <a:buChar char=""/>
              <a:tabLst>
                <a:tab pos="356235" algn="l"/>
              </a:tabLst>
            </a:pPr>
            <a:r>
              <a:rPr sz="2000" spc="-90" dirty="0">
                <a:latin typeface="Arial"/>
                <a:cs typeface="Arial"/>
              </a:rPr>
              <a:t>D’après </a:t>
            </a:r>
            <a:r>
              <a:rPr sz="2000" spc="95" dirty="0">
                <a:latin typeface="Arial"/>
                <a:cs typeface="Arial"/>
              </a:rPr>
              <a:t>l </a:t>
            </a:r>
            <a:r>
              <a:rPr sz="2000" spc="-145" dirty="0">
                <a:latin typeface="Arial"/>
                <a:cs typeface="Arial"/>
              </a:rPr>
              <a:t>’adresse </a:t>
            </a:r>
            <a:r>
              <a:rPr sz="2000" spc="-135" dirty="0">
                <a:latin typeface="Arial"/>
                <a:cs typeface="Arial"/>
              </a:rPr>
              <a:t>réseau </a:t>
            </a:r>
            <a:r>
              <a:rPr sz="2000" spc="-105" dirty="0">
                <a:latin typeface="Arial"/>
                <a:cs typeface="Arial"/>
              </a:rPr>
              <a:t>et </a:t>
            </a:r>
            <a:r>
              <a:rPr sz="2000" spc="-80" dirty="0">
                <a:latin typeface="Arial"/>
                <a:cs typeface="Arial"/>
              </a:rPr>
              <a:t>le </a:t>
            </a:r>
            <a:r>
              <a:rPr sz="2000" spc="-140" dirty="0">
                <a:latin typeface="Arial"/>
                <a:cs typeface="Arial"/>
              </a:rPr>
              <a:t>masque </a:t>
            </a:r>
            <a:r>
              <a:rPr sz="2000" spc="-155" dirty="0">
                <a:latin typeface="Arial"/>
                <a:cs typeface="Arial"/>
              </a:rPr>
              <a:t>de </a:t>
            </a:r>
            <a:r>
              <a:rPr sz="2000" spc="-114" dirty="0">
                <a:latin typeface="Arial"/>
                <a:cs typeface="Arial"/>
              </a:rPr>
              <a:t>sous-réseau </a:t>
            </a:r>
            <a:r>
              <a:rPr sz="2000" spc="-110" dirty="0">
                <a:latin typeface="Arial"/>
                <a:cs typeface="Arial"/>
              </a:rPr>
              <a:t>donné, </a:t>
            </a:r>
            <a:r>
              <a:rPr sz="2000" spc="-55" dirty="0">
                <a:latin typeface="Arial"/>
                <a:cs typeface="Arial"/>
              </a:rPr>
              <a:t>déterminer  </a:t>
            </a:r>
            <a:r>
              <a:rPr sz="2000" spc="-70" dirty="0">
                <a:latin typeface="Arial"/>
                <a:cs typeface="Arial"/>
              </a:rPr>
              <a:t>le nombre </a:t>
            </a:r>
            <a:r>
              <a:rPr sz="2000" spc="-95" dirty="0">
                <a:latin typeface="Arial"/>
                <a:cs typeface="Arial"/>
              </a:rPr>
              <a:t>d’hôtes</a:t>
            </a:r>
            <a:r>
              <a:rPr sz="2000" spc="-155" dirty="0">
                <a:latin typeface="Arial"/>
                <a:cs typeface="Arial"/>
              </a:rPr>
              <a:t> </a:t>
            </a:r>
            <a:r>
              <a:rPr sz="2000" spc="-130" dirty="0">
                <a:latin typeface="Arial"/>
                <a:cs typeface="Arial"/>
              </a:rPr>
              <a:t>possibles.</a:t>
            </a:r>
            <a:endParaRPr sz="20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524000" y="4791455"/>
            <a:ext cx="6102096" cy="18684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970">
              <a:lnSpc>
                <a:spcPct val="100000"/>
              </a:lnSpc>
              <a:spcBef>
                <a:spcPts val="100"/>
              </a:spcBef>
            </a:pPr>
            <a:r>
              <a:rPr spc="-105" dirty="0"/>
              <a:t>Ex</a:t>
            </a:r>
            <a:r>
              <a:rPr spc="-155" dirty="0"/>
              <a:t>e</a:t>
            </a:r>
            <a:r>
              <a:rPr spc="-180" dirty="0"/>
              <a:t>r</a:t>
            </a:r>
            <a:r>
              <a:rPr spc="5" dirty="0"/>
              <a:t>cice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91268" y="1267472"/>
            <a:ext cx="7995284" cy="9404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marR="5080" indent="-343535" algn="just">
              <a:lnSpc>
                <a:spcPct val="100000"/>
              </a:lnSpc>
              <a:spcBef>
                <a:spcPts val="105"/>
              </a:spcBef>
              <a:buFont typeface="Wingdings"/>
              <a:buChar char=""/>
              <a:tabLst>
                <a:tab pos="356235" algn="l"/>
              </a:tabLst>
            </a:pPr>
            <a:r>
              <a:rPr sz="2000" spc="-110" dirty="0">
                <a:latin typeface="Arial"/>
                <a:cs typeface="Arial"/>
              </a:rPr>
              <a:t>d'après </a:t>
            </a:r>
            <a:r>
              <a:rPr sz="2000" spc="-130" dirty="0">
                <a:latin typeface="Arial"/>
                <a:cs typeface="Arial"/>
              </a:rPr>
              <a:t>l'adresse </a:t>
            </a:r>
            <a:r>
              <a:rPr sz="2000" spc="-140" dirty="0">
                <a:latin typeface="Arial"/>
                <a:cs typeface="Arial"/>
              </a:rPr>
              <a:t>réseau </a:t>
            </a:r>
            <a:r>
              <a:rPr sz="2000" spc="-105" dirty="0">
                <a:latin typeface="Arial"/>
                <a:cs typeface="Arial"/>
              </a:rPr>
              <a:t>et </a:t>
            </a:r>
            <a:r>
              <a:rPr sz="2000" spc="-70" dirty="0">
                <a:latin typeface="Arial"/>
                <a:cs typeface="Arial"/>
              </a:rPr>
              <a:t>le </a:t>
            </a:r>
            <a:r>
              <a:rPr sz="2000" spc="-140" dirty="0">
                <a:latin typeface="Arial"/>
                <a:cs typeface="Arial"/>
              </a:rPr>
              <a:t>masque </a:t>
            </a:r>
            <a:r>
              <a:rPr sz="2000" spc="-155" dirty="0">
                <a:latin typeface="Arial"/>
                <a:cs typeface="Arial"/>
              </a:rPr>
              <a:t>de </a:t>
            </a:r>
            <a:r>
              <a:rPr sz="2000" spc="-120" dirty="0">
                <a:latin typeface="Arial"/>
                <a:cs typeface="Arial"/>
              </a:rPr>
              <a:t>sous-réseau </a:t>
            </a:r>
            <a:r>
              <a:rPr sz="2000" spc="-80" dirty="0">
                <a:latin typeface="Arial"/>
                <a:cs typeface="Arial"/>
              </a:rPr>
              <a:t>correspondant,  </a:t>
            </a:r>
            <a:r>
              <a:rPr sz="2000" spc="5" dirty="0">
                <a:latin typeface="Arial"/>
                <a:cs typeface="Arial"/>
              </a:rPr>
              <a:t>définir </a:t>
            </a:r>
            <a:r>
              <a:rPr sz="2000" spc="-40" dirty="0">
                <a:latin typeface="Arial"/>
                <a:cs typeface="Arial"/>
              </a:rPr>
              <a:t>la </a:t>
            </a:r>
            <a:r>
              <a:rPr sz="2000" spc="-100" dirty="0">
                <a:latin typeface="Arial"/>
                <a:cs typeface="Arial"/>
              </a:rPr>
              <a:t>plage </a:t>
            </a:r>
            <a:r>
              <a:rPr sz="2000" spc="-200" dirty="0">
                <a:latin typeface="Arial"/>
                <a:cs typeface="Arial"/>
              </a:rPr>
              <a:t>des </a:t>
            </a:r>
            <a:r>
              <a:rPr sz="2000" spc="-185" dirty="0">
                <a:latin typeface="Arial"/>
                <a:cs typeface="Arial"/>
              </a:rPr>
              <a:t>adresses </a:t>
            </a:r>
            <a:r>
              <a:rPr sz="2000" spc="-200" dirty="0">
                <a:latin typeface="Arial"/>
                <a:cs typeface="Arial"/>
              </a:rPr>
              <a:t>des </a:t>
            </a:r>
            <a:r>
              <a:rPr sz="2000" spc="-135" dirty="0">
                <a:latin typeface="Arial"/>
                <a:cs typeface="Arial"/>
              </a:rPr>
              <a:t>hôtes, </a:t>
            </a:r>
            <a:r>
              <a:rPr sz="2000" spc="-114" dirty="0">
                <a:latin typeface="Arial"/>
                <a:cs typeface="Arial"/>
              </a:rPr>
              <a:t>l’adresse </a:t>
            </a:r>
            <a:r>
              <a:rPr sz="2000" spc="-155" dirty="0">
                <a:latin typeface="Arial"/>
                <a:cs typeface="Arial"/>
              </a:rPr>
              <a:t>de </a:t>
            </a:r>
            <a:r>
              <a:rPr sz="2000" spc="-25" dirty="0">
                <a:latin typeface="Arial"/>
                <a:cs typeface="Arial"/>
              </a:rPr>
              <a:t>diffusion </a:t>
            </a:r>
            <a:r>
              <a:rPr sz="2000" spc="-55" dirty="0">
                <a:latin typeface="Arial"/>
                <a:cs typeface="Arial"/>
              </a:rPr>
              <a:t>ainsi </a:t>
            </a:r>
            <a:r>
              <a:rPr sz="2000" spc="-110" dirty="0">
                <a:latin typeface="Arial"/>
                <a:cs typeface="Arial"/>
              </a:rPr>
              <a:t>que  </a:t>
            </a:r>
            <a:r>
              <a:rPr sz="2000" spc="-114" dirty="0">
                <a:latin typeface="Arial"/>
                <a:cs typeface="Arial"/>
              </a:rPr>
              <a:t>l’adresse </a:t>
            </a:r>
            <a:r>
              <a:rPr sz="2000" spc="-135" dirty="0">
                <a:latin typeface="Arial"/>
                <a:cs typeface="Arial"/>
              </a:rPr>
              <a:t>réseau</a:t>
            </a:r>
            <a:r>
              <a:rPr sz="2000" spc="-95" dirty="0">
                <a:latin typeface="Arial"/>
                <a:cs typeface="Arial"/>
              </a:rPr>
              <a:t> </a:t>
            </a:r>
            <a:r>
              <a:rPr sz="2000" spc="-90" dirty="0">
                <a:latin typeface="Arial"/>
                <a:cs typeface="Arial"/>
              </a:rPr>
              <a:t>suivante.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43840" y="2566415"/>
            <a:ext cx="8659368" cy="35295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19869" y="331914"/>
            <a:ext cx="310578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u="none" spc="-75" dirty="0"/>
              <a:t>Adressage</a:t>
            </a:r>
            <a:r>
              <a:rPr u="none" spc="-275" dirty="0"/>
              <a:t> </a:t>
            </a:r>
            <a:r>
              <a:rPr u="none" spc="140" dirty="0"/>
              <a:t>IP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91387" y="1476311"/>
            <a:ext cx="380555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Wingdings"/>
              <a:buChar char=""/>
              <a:tabLst>
                <a:tab pos="355600" algn="l"/>
              </a:tabLst>
            </a:pPr>
            <a:r>
              <a:rPr sz="2400" b="1" spc="-60" dirty="0">
                <a:solidFill>
                  <a:srgbClr val="376092"/>
                </a:solidFill>
                <a:latin typeface="Times New Roman"/>
                <a:cs typeface="Times New Roman"/>
              </a:rPr>
              <a:t>Conversion </a:t>
            </a:r>
            <a:r>
              <a:rPr sz="2400" b="1" spc="-50" dirty="0">
                <a:solidFill>
                  <a:srgbClr val="376092"/>
                </a:solidFill>
                <a:latin typeface="Times New Roman"/>
                <a:cs typeface="Times New Roman"/>
              </a:rPr>
              <a:t>binaire</a:t>
            </a:r>
            <a:r>
              <a:rPr sz="2400" b="1" spc="-70" dirty="0">
                <a:solidFill>
                  <a:srgbClr val="376092"/>
                </a:solidFill>
                <a:latin typeface="Times New Roman"/>
                <a:cs typeface="Times New Roman"/>
              </a:rPr>
              <a:t> </a:t>
            </a:r>
            <a:r>
              <a:rPr sz="2400" b="1" spc="-40" dirty="0">
                <a:solidFill>
                  <a:srgbClr val="376092"/>
                </a:solidFill>
                <a:latin typeface="Times New Roman"/>
                <a:cs typeface="Times New Roman"/>
              </a:rPr>
              <a:t>décimal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36903" y="2071115"/>
            <a:ext cx="7155180" cy="42336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18751" y="331914"/>
            <a:ext cx="310578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u="none" spc="-75" dirty="0"/>
              <a:t>Adressage</a:t>
            </a:r>
            <a:r>
              <a:rPr u="none" spc="-275" dirty="0"/>
              <a:t> </a:t>
            </a:r>
            <a:r>
              <a:rPr u="none" spc="140" dirty="0"/>
              <a:t>IP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91387" y="1476311"/>
            <a:ext cx="380555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Wingdings"/>
              <a:buChar char=""/>
              <a:tabLst>
                <a:tab pos="355600" algn="l"/>
              </a:tabLst>
            </a:pPr>
            <a:r>
              <a:rPr sz="2400" b="1" spc="-60" dirty="0">
                <a:solidFill>
                  <a:srgbClr val="376092"/>
                </a:solidFill>
                <a:latin typeface="Times New Roman"/>
                <a:cs typeface="Times New Roman"/>
              </a:rPr>
              <a:t>Conversion </a:t>
            </a:r>
            <a:r>
              <a:rPr sz="2400" b="1" spc="-50" dirty="0">
                <a:solidFill>
                  <a:srgbClr val="376092"/>
                </a:solidFill>
                <a:latin typeface="Times New Roman"/>
                <a:cs typeface="Times New Roman"/>
              </a:rPr>
              <a:t>binaire</a:t>
            </a:r>
            <a:r>
              <a:rPr sz="2400" b="1" spc="-70" dirty="0">
                <a:solidFill>
                  <a:srgbClr val="376092"/>
                </a:solidFill>
                <a:latin typeface="Times New Roman"/>
                <a:cs typeface="Times New Roman"/>
              </a:rPr>
              <a:t> </a:t>
            </a:r>
            <a:r>
              <a:rPr sz="2400" b="1" spc="-40" dirty="0">
                <a:solidFill>
                  <a:srgbClr val="376092"/>
                </a:solidFill>
                <a:latin typeface="Times New Roman"/>
                <a:cs typeface="Times New Roman"/>
              </a:rPr>
              <a:t>décimal</a:t>
            </a:r>
            <a:endParaRPr sz="2400">
              <a:latin typeface="Times New Roman"/>
              <a:cs typeface="Times New Roman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972809" y="1943099"/>
            <a:ext cx="7823200" cy="4850130"/>
            <a:chOff x="972809" y="1943099"/>
            <a:chExt cx="7823200" cy="4850130"/>
          </a:xfrm>
        </p:grpSpPr>
        <p:sp>
          <p:nvSpPr>
            <p:cNvPr id="5" name="object 5"/>
            <p:cNvSpPr/>
            <p:nvPr/>
          </p:nvSpPr>
          <p:spPr>
            <a:xfrm>
              <a:off x="972809" y="2074669"/>
              <a:ext cx="7543600" cy="135280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058411" y="1943099"/>
              <a:ext cx="3374390" cy="311150"/>
            </a:xfrm>
            <a:custGeom>
              <a:avLst/>
              <a:gdLst/>
              <a:ahLst/>
              <a:cxnLst/>
              <a:rect l="l" t="t" r="r" b="b"/>
              <a:pathLst>
                <a:path w="3374390" h="311150">
                  <a:moveTo>
                    <a:pt x="3368040" y="0"/>
                  </a:moveTo>
                  <a:lnTo>
                    <a:pt x="6096" y="0"/>
                  </a:lnTo>
                  <a:lnTo>
                    <a:pt x="0" y="4571"/>
                  </a:lnTo>
                  <a:lnTo>
                    <a:pt x="0" y="304800"/>
                  </a:lnTo>
                  <a:lnTo>
                    <a:pt x="6096" y="310895"/>
                  </a:lnTo>
                  <a:lnTo>
                    <a:pt x="3368040" y="310895"/>
                  </a:lnTo>
                  <a:lnTo>
                    <a:pt x="3374136" y="304800"/>
                  </a:lnTo>
                  <a:lnTo>
                    <a:pt x="3374136" y="297179"/>
                  </a:lnTo>
                  <a:lnTo>
                    <a:pt x="25908" y="297179"/>
                  </a:lnTo>
                  <a:lnTo>
                    <a:pt x="13715" y="284988"/>
                  </a:lnTo>
                  <a:lnTo>
                    <a:pt x="25908" y="284988"/>
                  </a:lnTo>
                  <a:lnTo>
                    <a:pt x="25908" y="24383"/>
                  </a:lnTo>
                  <a:lnTo>
                    <a:pt x="13715" y="24383"/>
                  </a:lnTo>
                  <a:lnTo>
                    <a:pt x="25908" y="12191"/>
                  </a:lnTo>
                  <a:lnTo>
                    <a:pt x="3374136" y="12191"/>
                  </a:lnTo>
                  <a:lnTo>
                    <a:pt x="3374136" y="4571"/>
                  </a:lnTo>
                  <a:lnTo>
                    <a:pt x="3368040" y="0"/>
                  </a:lnTo>
                  <a:close/>
                </a:path>
                <a:path w="3374390" h="311150">
                  <a:moveTo>
                    <a:pt x="25908" y="284988"/>
                  </a:moveTo>
                  <a:lnTo>
                    <a:pt x="13715" y="284988"/>
                  </a:lnTo>
                  <a:lnTo>
                    <a:pt x="25908" y="297179"/>
                  </a:lnTo>
                  <a:lnTo>
                    <a:pt x="25908" y="284988"/>
                  </a:lnTo>
                  <a:close/>
                </a:path>
                <a:path w="3374390" h="311150">
                  <a:moveTo>
                    <a:pt x="3348228" y="284988"/>
                  </a:moveTo>
                  <a:lnTo>
                    <a:pt x="25908" y="284988"/>
                  </a:lnTo>
                  <a:lnTo>
                    <a:pt x="25908" y="297179"/>
                  </a:lnTo>
                  <a:lnTo>
                    <a:pt x="3348228" y="297179"/>
                  </a:lnTo>
                  <a:lnTo>
                    <a:pt x="3348228" y="284988"/>
                  </a:lnTo>
                  <a:close/>
                </a:path>
                <a:path w="3374390" h="311150">
                  <a:moveTo>
                    <a:pt x="3348228" y="12191"/>
                  </a:moveTo>
                  <a:lnTo>
                    <a:pt x="3348228" y="297179"/>
                  </a:lnTo>
                  <a:lnTo>
                    <a:pt x="3361943" y="284988"/>
                  </a:lnTo>
                  <a:lnTo>
                    <a:pt x="3374136" y="284988"/>
                  </a:lnTo>
                  <a:lnTo>
                    <a:pt x="3374136" y="24383"/>
                  </a:lnTo>
                  <a:lnTo>
                    <a:pt x="3361943" y="24383"/>
                  </a:lnTo>
                  <a:lnTo>
                    <a:pt x="3348228" y="12191"/>
                  </a:lnTo>
                  <a:close/>
                </a:path>
                <a:path w="3374390" h="311150">
                  <a:moveTo>
                    <a:pt x="3374136" y="284988"/>
                  </a:moveTo>
                  <a:lnTo>
                    <a:pt x="3361943" y="284988"/>
                  </a:lnTo>
                  <a:lnTo>
                    <a:pt x="3348228" y="297179"/>
                  </a:lnTo>
                  <a:lnTo>
                    <a:pt x="3374136" y="297179"/>
                  </a:lnTo>
                  <a:lnTo>
                    <a:pt x="3374136" y="284988"/>
                  </a:lnTo>
                  <a:close/>
                </a:path>
                <a:path w="3374390" h="311150">
                  <a:moveTo>
                    <a:pt x="25908" y="12191"/>
                  </a:moveTo>
                  <a:lnTo>
                    <a:pt x="13715" y="24383"/>
                  </a:lnTo>
                  <a:lnTo>
                    <a:pt x="25908" y="24383"/>
                  </a:lnTo>
                  <a:lnTo>
                    <a:pt x="25908" y="12191"/>
                  </a:lnTo>
                  <a:close/>
                </a:path>
                <a:path w="3374390" h="311150">
                  <a:moveTo>
                    <a:pt x="3348228" y="12191"/>
                  </a:moveTo>
                  <a:lnTo>
                    <a:pt x="25908" y="12191"/>
                  </a:lnTo>
                  <a:lnTo>
                    <a:pt x="25908" y="24383"/>
                  </a:lnTo>
                  <a:lnTo>
                    <a:pt x="3348228" y="24383"/>
                  </a:lnTo>
                  <a:lnTo>
                    <a:pt x="3348228" y="12191"/>
                  </a:lnTo>
                  <a:close/>
                </a:path>
                <a:path w="3374390" h="311150">
                  <a:moveTo>
                    <a:pt x="3374136" y="12191"/>
                  </a:moveTo>
                  <a:lnTo>
                    <a:pt x="3348228" y="12191"/>
                  </a:lnTo>
                  <a:lnTo>
                    <a:pt x="3361943" y="24383"/>
                  </a:lnTo>
                  <a:lnTo>
                    <a:pt x="3374136" y="24383"/>
                  </a:lnTo>
                  <a:lnTo>
                    <a:pt x="3374136" y="12191"/>
                  </a:lnTo>
                  <a:close/>
                </a:path>
              </a:pathLst>
            </a:custGeom>
            <a:solidFill>
              <a:srgbClr val="385D8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972809" y="3427475"/>
              <a:ext cx="7822605" cy="336514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18751" y="331914"/>
            <a:ext cx="310578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u="none" spc="-75" dirty="0"/>
              <a:t>Adressage</a:t>
            </a:r>
            <a:r>
              <a:rPr u="none" spc="-275" dirty="0"/>
              <a:t> </a:t>
            </a:r>
            <a:r>
              <a:rPr u="none" spc="140" dirty="0"/>
              <a:t>IP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91387" y="1476311"/>
            <a:ext cx="43916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Wingdings"/>
              <a:buChar char=""/>
              <a:tabLst>
                <a:tab pos="355600" algn="l"/>
              </a:tabLst>
            </a:pPr>
            <a:r>
              <a:rPr sz="2400" b="1" spc="-60" dirty="0">
                <a:solidFill>
                  <a:srgbClr val="376092"/>
                </a:solidFill>
                <a:latin typeface="Times New Roman"/>
                <a:cs typeface="Times New Roman"/>
              </a:rPr>
              <a:t>Conversion </a:t>
            </a:r>
            <a:r>
              <a:rPr sz="2400" b="1" spc="-35" dirty="0">
                <a:solidFill>
                  <a:srgbClr val="376092"/>
                </a:solidFill>
                <a:latin typeface="Times New Roman"/>
                <a:cs typeface="Times New Roman"/>
              </a:rPr>
              <a:t>décimal </a:t>
            </a:r>
            <a:r>
              <a:rPr sz="2400" b="1" spc="-55" dirty="0">
                <a:solidFill>
                  <a:srgbClr val="376092"/>
                </a:solidFill>
                <a:latin typeface="Times New Roman"/>
                <a:cs typeface="Times New Roman"/>
              </a:rPr>
              <a:t>vers</a:t>
            </a:r>
            <a:r>
              <a:rPr sz="2400" b="1" spc="-105" dirty="0">
                <a:solidFill>
                  <a:srgbClr val="376092"/>
                </a:solidFill>
                <a:latin typeface="Times New Roman"/>
                <a:cs typeface="Times New Roman"/>
              </a:rPr>
              <a:t> </a:t>
            </a:r>
            <a:r>
              <a:rPr sz="2400" b="1" spc="-50" dirty="0">
                <a:solidFill>
                  <a:srgbClr val="376092"/>
                </a:solidFill>
                <a:latin typeface="Times New Roman"/>
                <a:cs typeface="Times New Roman"/>
              </a:rPr>
              <a:t>binaire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260347" y="1911095"/>
            <a:ext cx="7056120" cy="47701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19869" y="331914"/>
            <a:ext cx="310578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u="none" spc="-75" dirty="0"/>
              <a:t>Adressage</a:t>
            </a:r>
            <a:r>
              <a:rPr u="none" spc="-275" dirty="0"/>
              <a:t> </a:t>
            </a:r>
            <a:r>
              <a:rPr u="none" spc="140" dirty="0"/>
              <a:t>IP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91387" y="1476311"/>
            <a:ext cx="43916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Wingdings"/>
              <a:buChar char=""/>
              <a:tabLst>
                <a:tab pos="355600" algn="l"/>
              </a:tabLst>
            </a:pPr>
            <a:r>
              <a:rPr sz="2400" b="1" spc="-60" dirty="0">
                <a:solidFill>
                  <a:srgbClr val="376092"/>
                </a:solidFill>
                <a:latin typeface="Times New Roman"/>
                <a:cs typeface="Times New Roman"/>
              </a:rPr>
              <a:t>Conversion </a:t>
            </a:r>
            <a:r>
              <a:rPr sz="2400" b="1" spc="-35" dirty="0">
                <a:solidFill>
                  <a:srgbClr val="376092"/>
                </a:solidFill>
                <a:latin typeface="Times New Roman"/>
                <a:cs typeface="Times New Roman"/>
              </a:rPr>
              <a:t>décimal </a:t>
            </a:r>
            <a:r>
              <a:rPr sz="2400" b="1" spc="-55" dirty="0">
                <a:solidFill>
                  <a:srgbClr val="376092"/>
                </a:solidFill>
                <a:latin typeface="Times New Roman"/>
                <a:cs typeface="Times New Roman"/>
              </a:rPr>
              <a:t>vers</a:t>
            </a:r>
            <a:r>
              <a:rPr sz="2400" b="1" spc="-105" dirty="0">
                <a:solidFill>
                  <a:srgbClr val="376092"/>
                </a:solidFill>
                <a:latin typeface="Times New Roman"/>
                <a:cs typeface="Times New Roman"/>
              </a:rPr>
              <a:t> </a:t>
            </a:r>
            <a:r>
              <a:rPr sz="2400" b="1" spc="-50" dirty="0">
                <a:solidFill>
                  <a:srgbClr val="376092"/>
                </a:solidFill>
                <a:latin typeface="Times New Roman"/>
                <a:cs typeface="Times New Roman"/>
              </a:rPr>
              <a:t>binaire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255775" y="1911095"/>
            <a:ext cx="7060692" cy="15163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78913" y="3145192"/>
            <a:ext cx="878268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60" dirty="0">
                <a:solidFill>
                  <a:srgbClr val="FF0000"/>
                </a:solidFill>
                <a:latin typeface="Times New Roman"/>
                <a:cs typeface="Times New Roman"/>
              </a:rPr>
              <a:t>studio.code.org/projects/applab/iukLbcDnzqgoxuu810unLw</a:t>
            </a:r>
            <a:endParaRPr sz="2800">
              <a:latin typeface="Times New Roman"/>
              <a:cs typeface="Times New Roman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0" y="3424427"/>
            <a:ext cx="9144000" cy="3429000"/>
            <a:chOff x="0" y="3424427"/>
            <a:chExt cx="9144000" cy="3429000"/>
          </a:xfrm>
        </p:grpSpPr>
        <p:sp>
          <p:nvSpPr>
            <p:cNvPr id="7" name="object 7"/>
            <p:cNvSpPr/>
            <p:nvPr/>
          </p:nvSpPr>
          <p:spPr>
            <a:xfrm>
              <a:off x="0" y="3427475"/>
              <a:ext cx="9144000" cy="3426460"/>
            </a:xfrm>
            <a:custGeom>
              <a:avLst/>
              <a:gdLst/>
              <a:ahLst/>
              <a:cxnLst/>
              <a:rect l="l" t="t" r="r" b="b"/>
              <a:pathLst>
                <a:path w="9144000" h="3426459">
                  <a:moveTo>
                    <a:pt x="9144000" y="0"/>
                  </a:moveTo>
                  <a:lnTo>
                    <a:pt x="0" y="0"/>
                  </a:lnTo>
                  <a:lnTo>
                    <a:pt x="0" y="3425952"/>
                  </a:lnTo>
                  <a:lnTo>
                    <a:pt x="9144000" y="3425952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258824" y="3424427"/>
              <a:ext cx="7062216" cy="326440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18751" y="331914"/>
            <a:ext cx="310578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u="none" spc="-75" dirty="0"/>
              <a:t>Adressage</a:t>
            </a:r>
            <a:r>
              <a:rPr u="none" spc="-275" dirty="0"/>
              <a:t> </a:t>
            </a:r>
            <a:r>
              <a:rPr u="none" spc="140" dirty="0"/>
              <a:t>IP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91387" y="1396050"/>
            <a:ext cx="7996555" cy="2520950"/>
          </a:xfrm>
          <a:prstGeom prst="rect">
            <a:avLst/>
          </a:prstGeom>
        </p:spPr>
        <p:txBody>
          <a:bodyPr vert="horz" wrap="square" lIns="0" tIns="9271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730"/>
              </a:spcBef>
              <a:buFont typeface="Wingdings"/>
              <a:buChar char=""/>
              <a:tabLst>
                <a:tab pos="355600" algn="l"/>
              </a:tabLst>
            </a:pPr>
            <a:r>
              <a:rPr sz="2400" b="1" spc="-75" dirty="0">
                <a:solidFill>
                  <a:srgbClr val="376092"/>
                </a:solidFill>
                <a:latin typeface="Times New Roman"/>
                <a:cs typeface="Times New Roman"/>
              </a:rPr>
              <a:t>Fonctions </a:t>
            </a:r>
            <a:r>
              <a:rPr sz="2400" b="1" spc="-50" dirty="0">
                <a:solidFill>
                  <a:srgbClr val="376092"/>
                </a:solidFill>
                <a:latin typeface="Times New Roman"/>
                <a:cs typeface="Times New Roman"/>
              </a:rPr>
              <a:t>des</a:t>
            </a:r>
            <a:r>
              <a:rPr sz="2400" b="1" spc="-30" dirty="0">
                <a:solidFill>
                  <a:srgbClr val="376092"/>
                </a:solidFill>
                <a:latin typeface="Times New Roman"/>
                <a:cs typeface="Times New Roman"/>
              </a:rPr>
              <a:t> </a:t>
            </a:r>
            <a:r>
              <a:rPr sz="2400" b="1" spc="-60" dirty="0">
                <a:solidFill>
                  <a:srgbClr val="376092"/>
                </a:solidFill>
                <a:latin typeface="Times New Roman"/>
                <a:cs typeface="Times New Roman"/>
              </a:rPr>
              <a:t>adresses</a:t>
            </a:r>
            <a:endParaRPr sz="2400">
              <a:latin typeface="Times New Roman"/>
              <a:cs typeface="Times New Roman"/>
            </a:endParaRPr>
          </a:p>
          <a:p>
            <a:pPr marL="756285" marR="5080" lvl="1" indent="-287020">
              <a:lnSpc>
                <a:spcPct val="100000"/>
              </a:lnSpc>
              <a:spcBef>
                <a:spcPts val="530"/>
              </a:spcBef>
              <a:buChar char="•"/>
              <a:tabLst>
                <a:tab pos="756285" algn="l"/>
                <a:tab pos="756920" algn="l"/>
              </a:tabLst>
            </a:pPr>
            <a:r>
              <a:rPr sz="2000" spc="-125" dirty="0">
                <a:latin typeface="Arial"/>
                <a:cs typeface="Arial"/>
              </a:rPr>
              <a:t>Dans </a:t>
            </a:r>
            <a:r>
              <a:rPr sz="2000" spc="-40" dirty="0">
                <a:latin typeface="Arial"/>
                <a:cs typeface="Arial"/>
              </a:rPr>
              <a:t>la </a:t>
            </a:r>
            <a:r>
              <a:rPr sz="2000" spc="-100" dirty="0">
                <a:latin typeface="Arial"/>
                <a:cs typeface="Arial"/>
              </a:rPr>
              <a:t>plage </a:t>
            </a:r>
            <a:r>
              <a:rPr sz="2000" spc="-160" dirty="0">
                <a:latin typeface="Arial"/>
                <a:cs typeface="Arial"/>
              </a:rPr>
              <a:t>d'adresses </a:t>
            </a:r>
            <a:r>
              <a:rPr sz="2000" spc="-155" dirty="0">
                <a:latin typeface="Arial"/>
                <a:cs typeface="Arial"/>
              </a:rPr>
              <a:t>de </a:t>
            </a:r>
            <a:r>
              <a:rPr sz="2000" spc="-105" dirty="0">
                <a:latin typeface="Arial"/>
                <a:cs typeface="Arial"/>
              </a:rPr>
              <a:t>chaque </a:t>
            </a:r>
            <a:r>
              <a:rPr sz="2000" spc="-140" dirty="0">
                <a:latin typeface="Arial"/>
                <a:cs typeface="Arial"/>
              </a:rPr>
              <a:t>réseau </a:t>
            </a:r>
            <a:r>
              <a:rPr sz="2000" spc="-114" dirty="0">
                <a:latin typeface="Arial"/>
                <a:cs typeface="Arial"/>
              </a:rPr>
              <a:t>IPv4, </a:t>
            </a:r>
            <a:r>
              <a:rPr sz="2000" spc="95" dirty="0">
                <a:latin typeface="Arial"/>
                <a:cs typeface="Arial"/>
              </a:rPr>
              <a:t>il </a:t>
            </a:r>
            <a:r>
              <a:rPr sz="2000" spc="-65" dirty="0">
                <a:latin typeface="Arial"/>
                <a:cs typeface="Arial"/>
              </a:rPr>
              <a:t>y </a:t>
            </a:r>
            <a:r>
              <a:rPr sz="2000" spc="-175" dirty="0">
                <a:latin typeface="Arial"/>
                <a:cs typeface="Arial"/>
              </a:rPr>
              <a:t>a </a:t>
            </a:r>
            <a:r>
              <a:rPr sz="2000" spc="-35" dirty="0">
                <a:latin typeface="Arial"/>
                <a:cs typeface="Arial"/>
              </a:rPr>
              <a:t>trois </a:t>
            </a:r>
            <a:r>
              <a:rPr sz="2000" spc="-125" dirty="0">
                <a:latin typeface="Arial"/>
                <a:cs typeface="Arial"/>
              </a:rPr>
              <a:t>types  </a:t>
            </a:r>
            <a:r>
              <a:rPr sz="2000" spc="-145" dirty="0">
                <a:latin typeface="Arial"/>
                <a:cs typeface="Arial"/>
              </a:rPr>
              <a:t>d'adresse</a:t>
            </a:r>
            <a:r>
              <a:rPr sz="2000" spc="-120" dirty="0">
                <a:latin typeface="Arial"/>
                <a:cs typeface="Arial"/>
              </a:rPr>
              <a:t> </a:t>
            </a:r>
            <a:r>
              <a:rPr sz="2000" spc="-150" dirty="0">
                <a:latin typeface="Arial"/>
                <a:cs typeface="Arial"/>
              </a:rPr>
              <a:t>:</a:t>
            </a:r>
            <a:endParaRPr sz="2000">
              <a:latin typeface="Arial"/>
              <a:cs typeface="Arial"/>
            </a:endParaRPr>
          </a:p>
          <a:p>
            <a:pPr marL="1155700" lvl="2" indent="-229235">
              <a:lnSpc>
                <a:spcPct val="100000"/>
              </a:lnSpc>
              <a:spcBef>
                <a:spcPts val="439"/>
              </a:spcBef>
              <a:buFont typeface="Courier New"/>
              <a:buChar char="o"/>
              <a:tabLst>
                <a:tab pos="1156335" algn="l"/>
              </a:tabLst>
            </a:pPr>
            <a:r>
              <a:rPr sz="1600" spc="-125" dirty="0">
                <a:latin typeface="Arial"/>
                <a:cs typeface="Arial"/>
              </a:rPr>
              <a:t>L'adresse </a:t>
            </a:r>
            <a:r>
              <a:rPr sz="1600" spc="-110" dirty="0">
                <a:latin typeface="Arial"/>
                <a:cs typeface="Arial"/>
              </a:rPr>
              <a:t>réseau </a:t>
            </a:r>
            <a:r>
              <a:rPr sz="1600" spc="-125" dirty="0">
                <a:latin typeface="Arial"/>
                <a:cs typeface="Arial"/>
              </a:rPr>
              <a:t>: </a:t>
            </a:r>
            <a:r>
              <a:rPr sz="1600" spc="-100" dirty="0">
                <a:latin typeface="Arial"/>
                <a:cs typeface="Arial"/>
              </a:rPr>
              <a:t>l'adresse </a:t>
            </a:r>
            <a:r>
              <a:rPr sz="1600" dirty="0">
                <a:latin typeface="Arial"/>
                <a:cs typeface="Arial"/>
              </a:rPr>
              <a:t>qui fait </a:t>
            </a:r>
            <a:r>
              <a:rPr sz="1600" spc="-70" dirty="0">
                <a:latin typeface="Arial"/>
                <a:cs typeface="Arial"/>
              </a:rPr>
              <a:t>référence </a:t>
            </a:r>
            <a:r>
              <a:rPr sz="1600" spc="-80" dirty="0">
                <a:latin typeface="Arial"/>
                <a:cs typeface="Arial"/>
              </a:rPr>
              <a:t>au</a:t>
            </a:r>
            <a:r>
              <a:rPr sz="1600" spc="170" dirty="0">
                <a:latin typeface="Arial"/>
                <a:cs typeface="Arial"/>
              </a:rPr>
              <a:t> </a:t>
            </a:r>
            <a:r>
              <a:rPr sz="1600" spc="-110" dirty="0">
                <a:latin typeface="Arial"/>
                <a:cs typeface="Arial"/>
              </a:rPr>
              <a:t>réseau</a:t>
            </a:r>
            <a:endParaRPr sz="1600">
              <a:latin typeface="Arial"/>
              <a:cs typeface="Arial"/>
            </a:endParaRPr>
          </a:p>
          <a:p>
            <a:pPr marL="1155700" marR="7620" lvl="2" indent="-229235">
              <a:lnSpc>
                <a:spcPct val="100000"/>
              </a:lnSpc>
              <a:spcBef>
                <a:spcPts val="380"/>
              </a:spcBef>
              <a:buFont typeface="Courier New"/>
              <a:buChar char="o"/>
              <a:tabLst>
                <a:tab pos="1156335" algn="l"/>
              </a:tabLst>
            </a:pPr>
            <a:r>
              <a:rPr sz="1600" spc="-125" dirty="0">
                <a:latin typeface="Arial"/>
                <a:cs typeface="Arial"/>
              </a:rPr>
              <a:t>L'adresse de </a:t>
            </a:r>
            <a:r>
              <a:rPr sz="1600" spc="-15" dirty="0">
                <a:latin typeface="Arial"/>
                <a:cs typeface="Arial"/>
              </a:rPr>
              <a:t>diffusion </a:t>
            </a:r>
            <a:r>
              <a:rPr sz="1600" spc="-125" dirty="0">
                <a:latin typeface="Arial"/>
                <a:cs typeface="Arial"/>
              </a:rPr>
              <a:t>: </a:t>
            </a:r>
            <a:r>
              <a:rPr sz="1600" spc="-70" dirty="0">
                <a:latin typeface="Arial"/>
                <a:cs typeface="Arial"/>
              </a:rPr>
              <a:t>une </a:t>
            </a:r>
            <a:r>
              <a:rPr sz="1600" spc="-130" dirty="0">
                <a:latin typeface="Arial"/>
                <a:cs typeface="Arial"/>
              </a:rPr>
              <a:t>adresse </a:t>
            </a:r>
            <a:r>
              <a:rPr sz="1600" spc="-65" dirty="0">
                <a:latin typeface="Arial"/>
                <a:cs typeface="Arial"/>
              </a:rPr>
              <a:t>spécifique, </a:t>
            </a:r>
            <a:r>
              <a:rPr sz="1600" spc="-45" dirty="0">
                <a:latin typeface="Arial"/>
                <a:cs typeface="Arial"/>
              </a:rPr>
              <a:t>utilisée </a:t>
            </a:r>
            <a:r>
              <a:rPr sz="1600" spc="-20" dirty="0">
                <a:latin typeface="Arial"/>
                <a:cs typeface="Arial"/>
              </a:rPr>
              <a:t>pour </a:t>
            </a:r>
            <a:r>
              <a:rPr sz="1600" spc="-75" dirty="0">
                <a:latin typeface="Arial"/>
                <a:cs typeface="Arial"/>
              </a:rPr>
              <a:t>envoyer </a:t>
            </a:r>
            <a:r>
              <a:rPr sz="1600" spc="-114" dirty="0">
                <a:latin typeface="Arial"/>
                <a:cs typeface="Arial"/>
              </a:rPr>
              <a:t>les données </a:t>
            </a:r>
            <a:r>
              <a:rPr sz="1600" spc="-145" dirty="0">
                <a:latin typeface="Arial"/>
                <a:cs typeface="Arial"/>
              </a:rPr>
              <a:t>a  </a:t>
            </a:r>
            <a:r>
              <a:rPr sz="1600" spc="-80" dirty="0">
                <a:latin typeface="Arial"/>
                <a:cs typeface="Arial"/>
              </a:rPr>
              <a:t>tous </a:t>
            </a:r>
            <a:r>
              <a:rPr sz="1600" spc="-114" dirty="0">
                <a:latin typeface="Arial"/>
                <a:cs typeface="Arial"/>
              </a:rPr>
              <a:t>les </a:t>
            </a:r>
            <a:r>
              <a:rPr sz="1600" spc="-105" dirty="0">
                <a:latin typeface="Arial"/>
                <a:cs typeface="Arial"/>
              </a:rPr>
              <a:t>hôtes </a:t>
            </a:r>
            <a:r>
              <a:rPr sz="1600" spc="-35" dirty="0">
                <a:latin typeface="Arial"/>
                <a:cs typeface="Arial"/>
              </a:rPr>
              <a:t>du</a:t>
            </a:r>
            <a:r>
              <a:rPr sz="1600" spc="95" dirty="0">
                <a:latin typeface="Arial"/>
                <a:cs typeface="Arial"/>
              </a:rPr>
              <a:t> </a:t>
            </a:r>
            <a:r>
              <a:rPr sz="1600" spc="-114" dirty="0">
                <a:latin typeface="Arial"/>
                <a:cs typeface="Arial"/>
              </a:rPr>
              <a:t>réseau,</a:t>
            </a:r>
            <a:endParaRPr sz="1600">
              <a:latin typeface="Arial"/>
              <a:cs typeface="Arial"/>
            </a:endParaRPr>
          </a:p>
          <a:p>
            <a:pPr marL="1155700" marR="7620" lvl="2" indent="-229235">
              <a:lnSpc>
                <a:spcPct val="100000"/>
              </a:lnSpc>
              <a:spcBef>
                <a:spcPts val="385"/>
              </a:spcBef>
              <a:buFont typeface="Courier New"/>
              <a:buChar char="o"/>
              <a:tabLst>
                <a:tab pos="1156335" algn="l"/>
              </a:tabLst>
            </a:pPr>
            <a:r>
              <a:rPr sz="1600" spc="-150" dirty="0">
                <a:latin typeface="Arial"/>
                <a:cs typeface="Arial"/>
              </a:rPr>
              <a:t>Des </a:t>
            </a:r>
            <a:r>
              <a:rPr sz="1600" spc="-145" dirty="0">
                <a:latin typeface="Arial"/>
                <a:cs typeface="Arial"/>
              </a:rPr>
              <a:t>adresses </a:t>
            </a:r>
            <a:r>
              <a:rPr sz="1600" spc="-90" dirty="0">
                <a:latin typeface="Arial"/>
                <a:cs typeface="Arial"/>
              </a:rPr>
              <a:t>d'hôtes </a:t>
            </a:r>
            <a:r>
              <a:rPr sz="1600" spc="-125" dirty="0">
                <a:latin typeface="Arial"/>
                <a:cs typeface="Arial"/>
              </a:rPr>
              <a:t>: </a:t>
            </a:r>
            <a:r>
              <a:rPr sz="1600" spc="-160" dirty="0">
                <a:latin typeface="Arial"/>
                <a:cs typeface="Arial"/>
              </a:rPr>
              <a:t>des </a:t>
            </a:r>
            <a:r>
              <a:rPr sz="1600" spc="-145" dirty="0">
                <a:latin typeface="Arial"/>
                <a:cs typeface="Arial"/>
              </a:rPr>
              <a:t>adresses </a:t>
            </a:r>
            <a:r>
              <a:rPr sz="1600" spc="-65" dirty="0">
                <a:latin typeface="Arial"/>
                <a:cs typeface="Arial"/>
              </a:rPr>
              <a:t>attribuées </a:t>
            </a:r>
            <a:r>
              <a:rPr sz="1600" spc="-40" dirty="0">
                <a:latin typeface="Arial"/>
                <a:cs typeface="Arial"/>
              </a:rPr>
              <a:t>aux </a:t>
            </a:r>
            <a:r>
              <a:rPr sz="1600" spc="-45" dirty="0">
                <a:latin typeface="Arial"/>
                <a:cs typeface="Arial"/>
              </a:rPr>
              <a:t>périphériques </a:t>
            </a:r>
            <a:r>
              <a:rPr sz="1600" spc="5" dirty="0">
                <a:latin typeface="Arial"/>
                <a:cs typeface="Arial"/>
              </a:rPr>
              <a:t>finaux </a:t>
            </a:r>
            <a:r>
              <a:rPr sz="1600" spc="-40" dirty="0">
                <a:latin typeface="Arial"/>
                <a:cs typeface="Arial"/>
              </a:rPr>
              <a:t>sur </a:t>
            </a:r>
            <a:r>
              <a:rPr sz="1600" spc="-60" dirty="0">
                <a:latin typeface="Arial"/>
                <a:cs typeface="Arial"/>
              </a:rPr>
              <a:t>le  </a:t>
            </a:r>
            <a:r>
              <a:rPr sz="1600" spc="-114" dirty="0">
                <a:latin typeface="Arial"/>
                <a:cs typeface="Arial"/>
              </a:rPr>
              <a:t>réseau,</a:t>
            </a:r>
            <a:endParaRPr sz="16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54109" y="4320997"/>
            <a:ext cx="5177723" cy="213009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301740" y="4756403"/>
            <a:ext cx="1940879" cy="11741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27211" y="331914"/>
            <a:ext cx="488759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u="none" spc="-55" dirty="0"/>
              <a:t>Types </a:t>
            </a:r>
            <a:r>
              <a:rPr u="none" spc="-120" dirty="0"/>
              <a:t>d'adresse</a:t>
            </a:r>
            <a:r>
              <a:rPr u="none" spc="-434" dirty="0"/>
              <a:t> </a:t>
            </a:r>
            <a:r>
              <a:rPr u="none" spc="40" dirty="0"/>
              <a:t>IPv4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91387" y="1396050"/>
            <a:ext cx="7995920" cy="1758314"/>
          </a:xfrm>
          <a:prstGeom prst="rect">
            <a:avLst/>
          </a:prstGeom>
        </p:spPr>
        <p:txBody>
          <a:bodyPr vert="horz" wrap="square" lIns="0" tIns="9271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730"/>
              </a:spcBef>
              <a:buFont typeface="Wingdings"/>
              <a:buChar char=""/>
              <a:tabLst>
                <a:tab pos="355600" algn="l"/>
              </a:tabLst>
            </a:pPr>
            <a:r>
              <a:rPr sz="2400" b="1" spc="-65" dirty="0">
                <a:solidFill>
                  <a:srgbClr val="376092"/>
                </a:solidFill>
                <a:latin typeface="Times New Roman"/>
                <a:cs typeface="Times New Roman"/>
              </a:rPr>
              <a:t>Préfixe </a:t>
            </a:r>
            <a:r>
              <a:rPr sz="2400" b="1" spc="-45" dirty="0">
                <a:solidFill>
                  <a:srgbClr val="376092"/>
                </a:solidFill>
                <a:latin typeface="Times New Roman"/>
                <a:cs typeface="Times New Roman"/>
              </a:rPr>
              <a:t>réseau</a:t>
            </a:r>
            <a:endParaRPr sz="2400">
              <a:latin typeface="Times New Roman"/>
              <a:cs typeface="Times New Roman"/>
            </a:endParaRPr>
          </a:p>
          <a:p>
            <a:pPr marL="756285" marR="5080" lvl="1" indent="-287020" algn="just">
              <a:lnSpc>
                <a:spcPct val="100000"/>
              </a:lnSpc>
              <a:spcBef>
                <a:spcPts val="530"/>
              </a:spcBef>
              <a:buChar char="•"/>
              <a:tabLst>
                <a:tab pos="756920" algn="l"/>
              </a:tabLst>
            </a:pPr>
            <a:r>
              <a:rPr sz="2000" spc="-90" dirty="0">
                <a:latin typeface="Arial"/>
                <a:cs typeface="Arial"/>
              </a:rPr>
              <a:t>comment </a:t>
            </a:r>
            <a:r>
              <a:rPr sz="2000" spc="-70" dirty="0">
                <a:latin typeface="Arial"/>
                <a:cs typeface="Arial"/>
              </a:rPr>
              <a:t>savoir </a:t>
            </a:r>
            <a:r>
              <a:rPr sz="2000" spc="-80" dirty="0">
                <a:latin typeface="Arial"/>
                <a:cs typeface="Arial"/>
              </a:rPr>
              <a:t>combien </a:t>
            </a:r>
            <a:r>
              <a:rPr sz="2000" spc="-160" dirty="0">
                <a:latin typeface="Arial"/>
                <a:cs typeface="Arial"/>
              </a:rPr>
              <a:t>de </a:t>
            </a:r>
            <a:r>
              <a:rPr sz="2000" spc="-65" dirty="0">
                <a:latin typeface="Arial"/>
                <a:cs typeface="Arial"/>
              </a:rPr>
              <a:t>bits </a:t>
            </a:r>
            <a:r>
              <a:rPr sz="2000" spc="-90" dirty="0">
                <a:latin typeface="Arial"/>
                <a:cs typeface="Arial"/>
              </a:rPr>
              <a:t>représentent </a:t>
            </a:r>
            <a:r>
              <a:rPr sz="2000" spc="-40" dirty="0">
                <a:latin typeface="Arial"/>
                <a:cs typeface="Arial"/>
              </a:rPr>
              <a:t>la partie </a:t>
            </a:r>
            <a:r>
              <a:rPr sz="2000" spc="-140" dirty="0">
                <a:latin typeface="Arial"/>
                <a:cs typeface="Arial"/>
              </a:rPr>
              <a:t>réseau </a:t>
            </a:r>
            <a:r>
              <a:rPr sz="2000" spc="-105" dirty="0">
                <a:latin typeface="Arial"/>
                <a:cs typeface="Arial"/>
              </a:rPr>
              <a:t>et  </a:t>
            </a:r>
            <a:r>
              <a:rPr sz="2000" spc="-80" dirty="0">
                <a:latin typeface="Arial"/>
                <a:cs typeface="Arial"/>
              </a:rPr>
              <a:t>combien </a:t>
            </a:r>
            <a:r>
              <a:rPr sz="2000" spc="-90" dirty="0">
                <a:latin typeface="Arial"/>
                <a:cs typeface="Arial"/>
              </a:rPr>
              <a:t>représentent </a:t>
            </a:r>
            <a:r>
              <a:rPr sz="2000" spc="-40" dirty="0">
                <a:latin typeface="Arial"/>
                <a:cs typeface="Arial"/>
              </a:rPr>
              <a:t>la partie </a:t>
            </a:r>
            <a:r>
              <a:rPr sz="2000" spc="-90" dirty="0">
                <a:latin typeface="Arial"/>
                <a:cs typeface="Arial"/>
              </a:rPr>
              <a:t>hôte </a:t>
            </a:r>
            <a:r>
              <a:rPr sz="2000" spc="-215" dirty="0">
                <a:latin typeface="Arial"/>
                <a:cs typeface="Arial"/>
              </a:rPr>
              <a:t>? </a:t>
            </a:r>
            <a:r>
              <a:rPr sz="2000" spc="-175" dirty="0">
                <a:latin typeface="Arial"/>
                <a:cs typeface="Arial"/>
              </a:rPr>
              <a:t>La </a:t>
            </a:r>
            <a:r>
              <a:rPr sz="2000" spc="-40" dirty="0">
                <a:latin typeface="Arial"/>
                <a:cs typeface="Arial"/>
              </a:rPr>
              <a:t>longueur du </a:t>
            </a:r>
            <a:r>
              <a:rPr sz="2000" spc="-35" dirty="0">
                <a:latin typeface="Arial"/>
                <a:cs typeface="Arial"/>
              </a:rPr>
              <a:t>préfixe  </a:t>
            </a:r>
            <a:r>
              <a:rPr sz="2000" spc="-80" dirty="0">
                <a:latin typeface="Arial"/>
                <a:cs typeface="Arial"/>
              </a:rPr>
              <a:t>correspond </a:t>
            </a:r>
            <a:r>
              <a:rPr sz="2000" spc="-100" dirty="0">
                <a:latin typeface="Arial"/>
                <a:cs typeface="Arial"/>
              </a:rPr>
              <a:t>au </a:t>
            </a:r>
            <a:r>
              <a:rPr sz="2000" spc="-75" dirty="0">
                <a:latin typeface="Arial"/>
                <a:cs typeface="Arial"/>
              </a:rPr>
              <a:t>nombre </a:t>
            </a:r>
            <a:r>
              <a:rPr sz="2000" spc="-155" dirty="0">
                <a:latin typeface="Arial"/>
                <a:cs typeface="Arial"/>
              </a:rPr>
              <a:t>de </a:t>
            </a:r>
            <a:r>
              <a:rPr sz="2000" spc="-65" dirty="0">
                <a:latin typeface="Arial"/>
                <a:cs typeface="Arial"/>
              </a:rPr>
              <a:t>bits </a:t>
            </a:r>
            <a:r>
              <a:rPr sz="2000" spc="-155" dirty="0">
                <a:latin typeface="Arial"/>
                <a:cs typeface="Arial"/>
              </a:rPr>
              <a:t>de </a:t>
            </a:r>
            <a:r>
              <a:rPr sz="2000" spc="-130" dirty="0">
                <a:latin typeface="Arial"/>
                <a:cs typeface="Arial"/>
              </a:rPr>
              <a:t>l'adresse </a:t>
            </a:r>
            <a:r>
              <a:rPr sz="2000" spc="5" dirty="0">
                <a:latin typeface="Arial"/>
                <a:cs typeface="Arial"/>
              </a:rPr>
              <a:t>qui </a:t>
            </a:r>
            <a:r>
              <a:rPr sz="2000" spc="-85" dirty="0">
                <a:latin typeface="Arial"/>
                <a:cs typeface="Arial"/>
              </a:rPr>
              <a:t>représentent </a:t>
            </a:r>
            <a:r>
              <a:rPr sz="2000" spc="-40" dirty="0">
                <a:latin typeface="Arial"/>
                <a:cs typeface="Arial"/>
              </a:rPr>
              <a:t>la partie  </a:t>
            </a:r>
            <a:r>
              <a:rPr sz="2000" spc="-140" dirty="0">
                <a:latin typeface="Arial"/>
                <a:cs typeface="Arial"/>
              </a:rPr>
              <a:t>réseau,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1615</Words>
  <Application>Microsoft Macintosh PowerPoint</Application>
  <PresentationFormat>Affichage à l'écran (4:3)</PresentationFormat>
  <Paragraphs>153</Paragraphs>
  <Slides>36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36</vt:i4>
      </vt:variant>
    </vt:vector>
  </HeadingPairs>
  <TitlesOfParts>
    <vt:vector size="42" baseType="lpstr">
      <vt:lpstr>Arial</vt:lpstr>
      <vt:lpstr>Calibri</vt:lpstr>
      <vt:lpstr>Courier New</vt:lpstr>
      <vt:lpstr>Times New Roman</vt:lpstr>
      <vt:lpstr>Wingdings</vt:lpstr>
      <vt:lpstr>Office Theme</vt:lpstr>
      <vt:lpstr>Présentation PowerPoint</vt:lpstr>
      <vt:lpstr>Adressage IP</vt:lpstr>
      <vt:lpstr>Adressage IP</vt:lpstr>
      <vt:lpstr>Adressage IP</vt:lpstr>
      <vt:lpstr>Adressage IP</vt:lpstr>
      <vt:lpstr>Adressage IP</vt:lpstr>
      <vt:lpstr>Adressage IP</vt:lpstr>
      <vt:lpstr>Adressage IP</vt:lpstr>
      <vt:lpstr>Types d'adresse IPv4</vt:lpstr>
      <vt:lpstr>Types d'adresse IPv4</vt:lpstr>
      <vt:lpstr>Types d'adresse IPv4</vt:lpstr>
      <vt:lpstr>Types d'adresse IPv4</vt:lpstr>
      <vt:lpstr>Types d'adresse IPv4</vt:lpstr>
      <vt:lpstr>Types d'adresse IPv4</vt:lpstr>
      <vt:lpstr>Types d'adresse IPv4</vt:lpstr>
      <vt:lpstr>Types d'adresse IPv4</vt:lpstr>
      <vt:lpstr>Types d'adresse IPv4</vt:lpstr>
      <vt:lpstr>Types d'adresse IPv4</vt:lpstr>
      <vt:lpstr>Types d'adresse IPv4</vt:lpstr>
      <vt:lpstr>Attribution des adresses</vt:lpstr>
      <vt:lpstr>Attribution des adresses</vt:lpstr>
      <vt:lpstr>Attribution des adresses</vt:lpstr>
      <vt:lpstr>Adressage statique Vs. dynamique</vt:lpstr>
      <vt:lpstr>Adressage statique Vs. dynamique</vt:lpstr>
      <vt:lpstr>Adressage statique Vs. dynamique</vt:lpstr>
      <vt:lpstr>Masque de sous réseau</vt:lpstr>
      <vt:lpstr>Masque de sous réseau</vt:lpstr>
      <vt:lpstr>Création de sous-réseaux</vt:lpstr>
      <vt:lpstr>Création de sous-réseaux</vt:lpstr>
      <vt:lpstr>Création de sous-réseaux</vt:lpstr>
      <vt:lpstr>Test de la couche réseau</vt:lpstr>
      <vt:lpstr>Test de la couche réseau</vt:lpstr>
      <vt:lpstr>Test de la couche réseau</vt:lpstr>
      <vt:lpstr>Test de la couche réseau</vt:lpstr>
      <vt:lpstr>Exercice</vt:lpstr>
      <vt:lpstr>Exercice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cp:lastModifiedBy>Microsoft Office User</cp:lastModifiedBy>
  <cp:revision>1</cp:revision>
  <dcterms:created xsi:type="dcterms:W3CDTF">2021-11-24T21:18:05Z</dcterms:created>
  <dcterms:modified xsi:type="dcterms:W3CDTF">2021-11-24T21:20:51Z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2020-11-11T00:00:00Z</vt:filetime>
  </property>
  <property fmtid="{D5CDD505-2E9C-101B-9397-08002B2CF9AE}" pid="3" name="LastSaved">
    <vt:filetime>2021-11-24T00:00:00Z</vt:filetime>
  </property>
</Properties>
</file>